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sldIdLst>
    <p:sldId id="257" r:id="rId2"/>
    <p:sldId id="258" r:id="rId3"/>
    <p:sldId id="282" r:id="rId4"/>
    <p:sldId id="283" r:id="rId5"/>
    <p:sldId id="259" r:id="rId6"/>
    <p:sldId id="260" r:id="rId7"/>
    <p:sldId id="261" r:id="rId8"/>
    <p:sldId id="262" r:id="rId9"/>
    <p:sldId id="263" r:id="rId10"/>
    <p:sldId id="280" r:id="rId11"/>
    <p:sldId id="284" r:id="rId12"/>
    <p:sldId id="264" r:id="rId13"/>
    <p:sldId id="281" r:id="rId14"/>
    <p:sldId id="276" r:id="rId15"/>
    <p:sldId id="277" r:id="rId16"/>
    <p:sldId id="278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85" r:id="rId27"/>
    <p:sldId id="286" r:id="rId28"/>
    <p:sldId id="274" r:id="rId29"/>
    <p:sldId id="275" r:id="rId30"/>
    <p:sldId id="27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C9DF73-3921-43B4-A77F-75906304407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11B7F9-C2CB-4B9C-B4E8-8BF526772722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5C8D5B9D-4F99-4123-8C23-CCF97206ED5A}" type="parTrans" cxnId="{269B5C3E-ED2F-4434-AF94-D5B127FAA656}">
      <dgm:prSet/>
      <dgm:spPr/>
      <dgm:t>
        <a:bodyPr/>
        <a:lstStyle/>
        <a:p>
          <a:endParaRPr lang="ru-RU"/>
        </a:p>
      </dgm:t>
    </dgm:pt>
    <dgm:pt modelId="{1DD2B6F9-4C46-4360-AC8A-C3D7C0923076}" type="sibTrans" cxnId="{269B5C3E-ED2F-4434-AF94-D5B127FAA656}">
      <dgm:prSet/>
      <dgm:spPr/>
      <dgm:t>
        <a:bodyPr/>
        <a:lstStyle/>
        <a:p>
          <a:endParaRPr lang="ru-RU"/>
        </a:p>
      </dgm:t>
    </dgm:pt>
    <dgm:pt modelId="{18FD0DEC-116B-4F14-A827-07DFB08E40F2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Паровая машина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C69BF84-CEF1-4CC0-B4C2-75F8985E394A}" type="parTrans" cxnId="{C946C443-7890-4328-8C38-7ADFB809A6AB}">
      <dgm:prSet/>
      <dgm:spPr/>
      <dgm:t>
        <a:bodyPr/>
        <a:lstStyle/>
        <a:p>
          <a:endParaRPr lang="ru-RU"/>
        </a:p>
      </dgm:t>
    </dgm:pt>
    <dgm:pt modelId="{740F699C-2DBA-45F6-BDC9-0D50A4CD5F6F}" type="sibTrans" cxnId="{C946C443-7890-4328-8C38-7ADFB809A6AB}">
      <dgm:prSet/>
      <dgm:spPr/>
      <dgm:t>
        <a:bodyPr/>
        <a:lstStyle/>
        <a:p>
          <a:endParaRPr lang="ru-RU"/>
        </a:p>
      </dgm:t>
    </dgm:pt>
    <dgm:pt modelId="{3779A84E-4D43-4656-A51E-70F2CF76222C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3F87984-E30A-405A-9823-DDC597686AAA}" type="parTrans" cxnId="{393DE16B-2B1E-4DF8-8E2A-B5BDFAD44823}">
      <dgm:prSet/>
      <dgm:spPr/>
      <dgm:t>
        <a:bodyPr/>
        <a:lstStyle/>
        <a:p>
          <a:endParaRPr lang="ru-RU"/>
        </a:p>
      </dgm:t>
    </dgm:pt>
    <dgm:pt modelId="{F3D0C7CF-A9C7-4F47-977A-4A186BAD3206}" type="sibTrans" cxnId="{393DE16B-2B1E-4DF8-8E2A-B5BDFAD44823}">
      <dgm:prSet/>
      <dgm:spPr/>
      <dgm:t>
        <a:bodyPr/>
        <a:lstStyle/>
        <a:p>
          <a:endParaRPr lang="ru-RU"/>
        </a:p>
      </dgm:t>
    </dgm:pt>
    <dgm:pt modelId="{A08C0AC9-7267-4892-BBD0-11B9B273AAA1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Паровая турбина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5533FC6-948A-4FD2-BD26-4DBD943BD1C4}" type="parTrans" cxnId="{C3F42812-34AC-4C84-BC99-252139E8073C}">
      <dgm:prSet/>
      <dgm:spPr/>
      <dgm:t>
        <a:bodyPr/>
        <a:lstStyle/>
        <a:p>
          <a:endParaRPr lang="ru-RU"/>
        </a:p>
      </dgm:t>
    </dgm:pt>
    <dgm:pt modelId="{ED746593-01DD-4CC7-9EB6-6D2A59F8813D}" type="sibTrans" cxnId="{C3F42812-34AC-4C84-BC99-252139E8073C}">
      <dgm:prSet/>
      <dgm:spPr/>
      <dgm:t>
        <a:bodyPr/>
        <a:lstStyle/>
        <a:p>
          <a:endParaRPr lang="ru-RU"/>
        </a:p>
      </dgm:t>
    </dgm:pt>
    <dgm:pt modelId="{5FA70AD7-4512-4F33-9DC5-B05784BC8F98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0B43D97D-5803-4469-A45E-BBD42ADB4000}" type="parTrans" cxnId="{B68B373A-F162-4212-BD97-A3810B03022B}">
      <dgm:prSet/>
      <dgm:spPr/>
      <dgm:t>
        <a:bodyPr/>
        <a:lstStyle/>
        <a:p>
          <a:endParaRPr lang="ru-RU"/>
        </a:p>
      </dgm:t>
    </dgm:pt>
    <dgm:pt modelId="{EAA8C084-21F1-477B-A953-DC414F604288}" type="sibTrans" cxnId="{B68B373A-F162-4212-BD97-A3810B03022B}">
      <dgm:prSet/>
      <dgm:spPr/>
      <dgm:t>
        <a:bodyPr/>
        <a:lstStyle/>
        <a:p>
          <a:endParaRPr lang="ru-RU"/>
        </a:p>
      </dgm:t>
    </dgm:pt>
    <dgm:pt modelId="{DABD1918-B474-4AF5-9884-EC8815685733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Газовая турбина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524C032-CD63-49B1-9563-9B63FCE60F76}" type="parTrans" cxnId="{2473BBBC-1B09-433E-916D-8E240676404A}">
      <dgm:prSet/>
      <dgm:spPr/>
      <dgm:t>
        <a:bodyPr/>
        <a:lstStyle/>
        <a:p>
          <a:endParaRPr lang="ru-RU"/>
        </a:p>
      </dgm:t>
    </dgm:pt>
    <dgm:pt modelId="{61E456BB-75D2-4DD9-B881-682100238563}" type="sibTrans" cxnId="{2473BBBC-1B09-433E-916D-8E240676404A}">
      <dgm:prSet/>
      <dgm:spPr/>
      <dgm:t>
        <a:bodyPr/>
        <a:lstStyle/>
        <a:p>
          <a:endParaRPr lang="ru-RU"/>
        </a:p>
      </dgm:t>
    </dgm:pt>
    <dgm:pt modelId="{D2FEFDFB-5781-40C9-B97E-4574B9059BC4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AF9B50BB-FFC4-406E-BB00-7EAC937DDEF2}" type="parTrans" cxnId="{56596B26-9322-45AF-8BAF-E2294989CC48}">
      <dgm:prSet/>
      <dgm:spPr/>
      <dgm:t>
        <a:bodyPr/>
        <a:lstStyle/>
        <a:p>
          <a:endParaRPr lang="ru-RU"/>
        </a:p>
      </dgm:t>
    </dgm:pt>
    <dgm:pt modelId="{91BF3770-F4EE-4CA8-BE1E-849E894145AC}" type="sibTrans" cxnId="{56596B26-9322-45AF-8BAF-E2294989CC48}">
      <dgm:prSet/>
      <dgm:spPr/>
      <dgm:t>
        <a:bodyPr/>
        <a:lstStyle/>
        <a:p>
          <a:endParaRPr lang="ru-RU"/>
        </a:p>
      </dgm:t>
    </dgm:pt>
    <dgm:pt modelId="{1140BD2B-3193-487B-A5E9-F39CC3D66CDF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Двигатель внутреннего сгорания. Двигатель Дизеля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AF5220E-BA45-48A4-A363-D69EE73AF6ED}" type="parTrans" cxnId="{83475472-5C79-42E3-8293-2B6D005A55DA}">
      <dgm:prSet/>
      <dgm:spPr/>
      <dgm:t>
        <a:bodyPr/>
        <a:lstStyle/>
        <a:p>
          <a:endParaRPr lang="ru-RU"/>
        </a:p>
      </dgm:t>
    </dgm:pt>
    <dgm:pt modelId="{C999FBF8-82EA-4689-9D70-A78CA9280F9B}" type="sibTrans" cxnId="{83475472-5C79-42E3-8293-2B6D005A55DA}">
      <dgm:prSet/>
      <dgm:spPr/>
      <dgm:t>
        <a:bodyPr/>
        <a:lstStyle/>
        <a:p>
          <a:endParaRPr lang="ru-RU"/>
        </a:p>
      </dgm:t>
    </dgm:pt>
    <dgm:pt modelId="{83FB86D2-9567-4BE5-83A4-6558DBBF865D}">
      <dgm:prSet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A4F7F8EF-1715-4606-ACD9-2EA6BC868F19}" type="parTrans" cxnId="{41CEFB63-35A7-4AF5-A716-5D98A2409C34}">
      <dgm:prSet/>
      <dgm:spPr/>
      <dgm:t>
        <a:bodyPr/>
        <a:lstStyle/>
        <a:p>
          <a:endParaRPr lang="ru-RU"/>
        </a:p>
      </dgm:t>
    </dgm:pt>
    <dgm:pt modelId="{2B155E83-F5C1-4625-9300-B25DFB5AB825}" type="sibTrans" cxnId="{41CEFB63-35A7-4AF5-A716-5D98A2409C34}">
      <dgm:prSet/>
      <dgm:spPr/>
      <dgm:t>
        <a:bodyPr/>
        <a:lstStyle/>
        <a:p>
          <a:endParaRPr lang="ru-RU"/>
        </a:p>
      </dgm:t>
    </dgm:pt>
    <dgm:pt modelId="{9F22608C-7E49-45F9-8EA8-4970E2CF12C2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Реактивный двигатель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ACC96E0B-3C70-404A-A88E-8DD86D478557}" type="parTrans" cxnId="{A193463E-59B4-4D53-92C2-42C130AB2C92}">
      <dgm:prSet/>
      <dgm:spPr/>
      <dgm:t>
        <a:bodyPr/>
        <a:lstStyle/>
        <a:p>
          <a:endParaRPr lang="ru-RU"/>
        </a:p>
      </dgm:t>
    </dgm:pt>
    <dgm:pt modelId="{D94D1F56-CB33-4B0E-B0D2-BE65E35964ED}" type="sibTrans" cxnId="{A193463E-59B4-4D53-92C2-42C130AB2C92}">
      <dgm:prSet/>
      <dgm:spPr/>
      <dgm:t>
        <a:bodyPr/>
        <a:lstStyle/>
        <a:p>
          <a:endParaRPr lang="ru-RU"/>
        </a:p>
      </dgm:t>
    </dgm:pt>
    <dgm:pt modelId="{2E7F1B99-5D6F-4B98-A672-868FBD38D720}" type="pres">
      <dgm:prSet presAssocID="{ABC9DF73-3921-43B4-A77F-75906304407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CB81B8-4F00-4863-B7B5-73CE9E42E2A8}" type="pres">
      <dgm:prSet presAssocID="{BD11B7F9-C2CB-4B9C-B4E8-8BF526772722}" presName="composite" presStyleCnt="0"/>
      <dgm:spPr/>
    </dgm:pt>
    <dgm:pt modelId="{F5BAACE5-27EE-46B3-9B0C-A47D66329D4B}" type="pres">
      <dgm:prSet presAssocID="{BD11B7F9-C2CB-4B9C-B4E8-8BF52677272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5621B-5066-4204-9C53-468DBFBAEFF1}" type="pres">
      <dgm:prSet presAssocID="{BD11B7F9-C2CB-4B9C-B4E8-8BF526772722}" presName="descendantText" presStyleLbl="alignAcc1" presStyleIdx="0" presStyleCnt="5" custLinFactNeighborX="-744" custLinFactNeighborY="-4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8429C-A6D1-4B04-81DA-A77E49046F67}" type="pres">
      <dgm:prSet presAssocID="{1DD2B6F9-4C46-4360-AC8A-C3D7C0923076}" presName="sp" presStyleCnt="0"/>
      <dgm:spPr/>
    </dgm:pt>
    <dgm:pt modelId="{8BAFE767-E2D2-40D6-BFF3-44EC9EC34DA0}" type="pres">
      <dgm:prSet presAssocID="{3779A84E-4D43-4656-A51E-70F2CF76222C}" presName="composite" presStyleCnt="0"/>
      <dgm:spPr/>
    </dgm:pt>
    <dgm:pt modelId="{8E255A14-79FB-4ACF-8208-CD7203802906}" type="pres">
      <dgm:prSet presAssocID="{3779A84E-4D43-4656-A51E-70F2CF76222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2B7FA-D230-43A1-B83D-C7375812C835}" type="pres">
      <dgm:prSet presAssocID="{3779A84E-4D43-4656-A51E-70F2CF76222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F1E92-88FD-489F-A0DF-6716F74CB639}" type="pres">
      <dgm:prSet presAssocID="{F3D0C7CF-A9C7-4F47-977A-4A186BAD3206}" presName="sp" presStyleCnt="0"/>
      <dgm:spPr/>
    </dgm:pt>
    <dgm:pt modelId="{07E727F8-73EE-4DA9-BB92-E6BCA50061A2}" type="pres">
      <dgm:prSet presAssocID="{5FA70AD7-4512-4F33-9DC5-B05784BC8F98}" presName="composite" presStyleCnt="0"/>
      <dgm:spPr/>
    </dgm:pt>
    <dgm:pt modelId="{F79359BD-FE5E-41D9-B4DE-94A370095E49}" type="pres">
      <dgm:prSet presAssocID="{5FA70AD7-4512-4F33-9DC5-B05784BC8F98}" presName="parentText" presStyleLbl="alignNode1" presStyleIdx="2" presStyleCnt="5" custLinFactNeighborX="-527" custLinFactNeighborY="30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5700E-6331-49C0-8DEF-B6D058C89DA8}" type="pres">
      <dgm:prSet presAssocID="{5FA70AD7-4512-4F33-9DC5-B05784BC8F9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C73F0-C8AE-4435-8E9E-662A37868E7C}" type="pres">
      <dgm:prSet presAssocID="{EAA8C084-21F1-477B-A953-DC414F604288}" presName="sp" presStyleCnt="0"/>
      <dgm:spPr/>
    </dgm:pt>
    <dgm:pt modelId="{857DA445-9B1A-4B8A-A949-B100F6975380}" type="pres">
      <dgm:prSet presAssocID="{D2FEFDFB-5781-40C9-B97E-4574B9059BC4}" presName="composite" presStyleCnt="0"/>
      <dgm:spPr/>
    </dgm:pt>
    <dgm:pt modelId="{64680A57-354A-48F0-933B-A23780A560B7}" type="pres">
      <dgm:prSet presAssocID="{D2FEFDFB-5781-40C9-B97E-4574B9059BC4}" presName="parentText" presStyleLbl="alignNode1" presStyleIdx="3" presStyleCnt="5" custLinFactNeighborX="-696" custLinFactNeighborY="-6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BAB87-CDAC-4C61-B939-4F37F1A7563D}" type="pres">
      <dgm:prSet presAssocID="{D2FEFDFB-5781-40C9-B97E-4574B9059BC4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95D58-1A34-48B0-851E-B07BD169C7AE}" type="pres">
      <dgm:prSet presAssocID="{91BF3770-F4EE-4CA8-BE1E-849E894145AC}" presName="sp" presStyleCnt="0"/>
      <dgm:spPr/>
    </dgm:pt>
    <dgm:pt modelId="{88C28823-0022-4D26-BC6A-65FFA4AC26EF}" type="pres">
      <dgm:prSet presAssocID="{83FB86D2-9567-4BE5-83A4-6558DBBF865D}" presName="composite" presStyleCnt="0"/>
      <dgm:spPr/>
    </dgm:pt>
    <dgm:pt modelId="{4BD21444-DBA6-4DF9-9086-6A1BC7AAB572}" type="pres">
      <dgm:prSet presAssocID="{83FB86D2-9567-4BE5-83A4-6558DBBF865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AB414-71D3-46AE-B2D3-0E9CA8FA6CC6}" type="pres">
      <dgm:prSet presAssocID="{83FB86D2-9567-4BE5-83A4-6558DBBF865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FF581F-A5AB-4F88-BF8B-CB62FD977E4E}" type="presOf" srcId="{D2FEFDFB-5781-40C9-B97E-4574B9059BC4}" destId="{64680A57-354A-48F0-933B-A23780A560B7}" srcOrd="0" destOrd="0" presId="urn:microsoft.com/office/officeart/2005/8/layout/chevron2"/>
    <dgm:cxn modelId="{E99B3094-77CB-4173-9DDE-B04C73BF1BC5}" type="presOf" srcId="{9F22608C-7E49-45F9-8EA8-4970E2CF12C2}" destId="{B2DAB414-71D3-46AE-B2D3-0E9CA8FA6CC6}" srcOrd="0" destOrd="0" presId="urn:microsoft.com/office/officeart/2005/8/layout/chevron2"/>
    <dgm:cxn modelId="{C3F42812-34AC-4C84-BC99-252139E8073C}" srcId="{3779A84E-4D43-4656-A51E-70F2CF76222C}" destId="{A08C0AC9-7267-4892-BBD0-11B9B273AAA1}" srcOrd="0" destOrd="0" parTransId="{A5533FC6-948A-4FD2-BD26-4DBD943BD1C4}" sibTransId="{ED746593-01DD-4CC7-9EB6-6D2A59F8813D}"/>
    <dgm:cxn modelId="{41CEFB63-35A7-4AF5-A716-5D98A2409C34}" srcId="{ABC9DF73-3921-43B4-A77F-759063044078}" destId="{83FB86D2-9567-4BE5-83A4-6558DBBF865D}" srcOrd="4" destOrd="0" parTransId="{A4F7F8EF-1715-4606-ACD9-2EA6BC868F19}" sibTransId="{2B155E83-F5C1-4625-9300-B25DFB5AB825}"/>
    <dgm:cxn modelId="{F843005F-371D-4538-8A38-421101A4F54C}" type="presOf" srcId="{3779A84E-4D43-4656-A51E-70F2CF76222C}" destId="{8E255A14-79FB-4ACF-8208-CD7203802906}" srcOrd="0" destOrd="0" presId="urn:microsoft.com/office/officeart/2005/8/layout/chevron2"/>
    <dgm:cxn modelId="{393DE16B-2B1E-4DF8-8E2A-B5BDFAD44823}" srcId="{ABC9DF73-3921-43B4-A77F-759063044078}" destId="{3779A84E-4D43-4656-A51E-70F2CF76222C}" srcOrd="1" destOrd="0" parTransId="{63F87984-E30A-405A-9823-DDC597686AAA}" sibTransId="{F3D0C7CF-A9C7-4F47-977A-4A186BAD3206}"/>
    <dgm:cxn modelId="{B9714405-071E-4753-9365-87B80453E260}" type="presOf" srcId="{A08C0AC9-7267-4892-BBD0-11B9B273AAA1}" destId="{BFE2B7FA-D230-43A1-B83D-C7375812C835}" srcOrd="0" destOrd="0" presId="urn:microsoft.com/office/officeart/2005/8/layout/chevron2"/>
    <dgm:cxn modelId="{9564C846-6464-4A06-A4B4-B2B09983F4EF}" type="presOf" srcId="{83FB86D2-9567-4BE5-83A4-6558DBBF865D}" destId="{4BD21444-DBA6-4DF9-9086-6A1BC7AAB572}" srcOrd="0" destOrd="0" presId="urn:microsoft.com/office/officeart/2005/8/layout/chevron2"/>
    <dgm:cxn modelId="{CAAB71D0-D5C2-465B-9BD9-3F75923BCFE3}" type="presOf" srcId="{DABD1918-B474-4AF5-9884-EC8815685733}" destId="{21B5700E-6331-49C0-8DEF-B6D058C89DA8}" srcOrd="0" destOrd="0" presId="urn:microsoft.com/office/officeart/2005/8/layout/chevron2"/>
    <dgm:cxn modelId="{83475472-5C79-42E3-8293-2B6D005A55DA}" srcId="{D2FEFDFB-5781-40C9-B97E-4574B9059BC4}" destId="{1140BD2B-3193-487B-A5E9-F39CC3D66CDF}" srcOrd="0" destOrd="0" parTransId="{5AF5220E-BA45-48A4-A363-D69EE73AF6ED}" sibTransId="{C999FBF8-82EA-4689-9D70-A78CA9280F9B}"/>
    <dgm:cxn modelId="{0F7E4F2F-93D1-49A0-8DC3-1CA520516C0B}" type="presOf" srcId="{5FA70AD7-4512-4F33-9DC5-B05784BC8F98}" destId="{F79359BD-FE5E-41D9-B4DE-94A370095E49}" srcOrd="0" destOrd="0" presId="urn:microsoft.com/office/officeart/2005/8/layout/chevron2"/>
    <dgm:cxn modelId="{C946C443-7890-4328-8C38-7ADFB809A6AB}" srcId="{BD11B7F9-C2CB-4B9C-B4E8-8BF526772722}" destId="{18FD0DEC-116B-4F14-A827-07DFB08E40F2}" srcOrd="0" destOrd="0" parTransId="{DC69BF84-CEF1-4CC0-B4C2-75F8985E394A}" sibTransId="{740F699C-2DBA-45F6-BDC9-0D50A4CD5F6F}"/>
    <dgm:cxn modelId="{EE2764AE-1603-4CA0-B614-3D59ABFA9551}" type="presOf" srcId="{BD11B7F9-C2CB-4B9C-B4E8-8BF526772722}" destId="{F5BAACE5-27EE-46B3-9B0C-A47D66329D4B}" srcOrd="0" destOrd="0" presId="urn:microsoft.com/office/officeart/2005/8/layout/chevron2"/>
    <dgm:cxn modelId="{56596B26-9322-45AF-8BAF-E2294989CC48}" srcId="{ABC9DF73-3921-43B4-A77F-759063044078}" destId="{D2FEFDFB-5781-40C9-B97E-4574B9059BC4}" srcOrd="3" destOrd="0" parTransId="{AF9B50BB-FFC4-406E-BB00-7EAC937DDEF2}" sibTransId="{91BF3770-F4EE-4CA8-BE1E-849E894145AC}"/>
    <dgm:cxn modelId="{2473BBBC-1B09-433E-916D-8E240676404A}" srcId="{5FA70AD7-4512-4F33-9DC5-B05784BC8F98}" destId="{DABD1918-B474-4AF5-9884-EC8815685733}" srcOrd="0" destOrd="0" parTransId="{A524C032-CD63-49B1-9563-9B63FCE60F76}" sibTransId="{61E456BB-75D2-4DD9-B881-682100238563}"/>
    <dgm:cxn modelId="{E36680D7-3056-475D-945A-F4E7925D333F}" type="presOf" srcId="{1140BD2B-3193-487B-A5E9-F39CC3D66CDF}" destId="{26EBAB87-CDAC-4C61-B939-4F37F1A7563D}" srcOrd="0" destOrd="0" presId="urn:microsoft.com/office/officeart/2005/8/layout/chevron2"/>
    <dgm:cxn modelId="{269B5C3E-ED2F-4434-AF94-D5B127FAA656}" srcId="{ABC9DF73-3921-43B4-A77F-759063044078}" destId="{BD11B7F9-C2CB-4B9C-B4E8-8BF526772722}" srcOrd="0" destOrd="0" parTransId="{5C8D5B9D-4F99-4123-8C23-CCF97206ED5A}" sibTransId="{1DD2B6F9-4C46-4360-AC8A-C3D7C0923076}"/>
    <dgm:cxn modelId="{812D64DB-77CD-4DEC-B47B-277D3E36485F}" type="presOf" srcId="{ABC9DF73-3921-43B4-A77F-759063044078}" destId="{2E7F1B99-5D6F-4B98-A672-868FBD38D720}" srcOrd="0" destOrd="0" presId="urn:microsoft.com/office/officeart/2005/8/layout/chevron2"/>
    <dgm:cxn modelId="{B68B373A-F162-4212-BD97-A3810B03022B}" srcId="{ABC9DF73-3921-43B4-A77F-759063044078}" destId="{5FA70AD7-4512-4F33-9DC5-B05784BC8F98}" srcOrd="2" destOrd="0" parTransId="{0B43D97D-5803-4469-A45E-BBD42ADB4000}" sibTransId="{EAA8C084-21F1-477B-A953-DC414F604288}"/>
    <dgm:cxn modelId="{F8F08938-42DE-467C-964D-793B526E9138}" type="presOf" srcId="{18FD0DEC-116B-4F14-A827-07DFB08E40F2}" destId="{DE65621B-5066-4204-9C53-468DBFBAEFF1}" srcOrd="0" destOrd="0" presId="urn:microsoft.com/office/officeart/2005/8/layout/chevron2"/>
    <dgm:cxn modelId="{A193463E-59B4-4D53-92C2-42C130AB2C92}" srcId="{83FB86D2-9567-4BE5-83A4-6558DBBF865D}" destId="{9F22608C-7E49-45F9-8EA8-4970E2CF12C2}" srcOrd="0" destOrd="0" parTransId="{ACC96E0B-3C70-404A-A88E-8DD86D478557}" sibTransId="{D94D1F56-CB33-4B0E-B0D2-BE65E35964ED}"/>
    <dgm:cxn modelId="{E9E84AFD-2784-4B42-8E1A-B32EC9554CF3}" type="presParOf" srcId="{2E7F1B99-5D6F-4B98-A672-868FBD38D720}" destId="{8DCB81B8-4F00-4863-B7B5-73CE9E42E2A8}" srcOrd="0" destOrd="0" presId="urn:microsoft.com/office/officeart/2005/8/layout/chevron2"/>
    <dgm:cxn modelId="{43071936-D27C-411D-94DE-B551A9FDC3B3}" type="presParOf" srcId="{8DCB81B8-4F00-4863-B7B5-73CE9E42E2A8}" destId="{F5BAACE5-27EE-46B3-9B0C-A47D66329D4B}" srcOrd="0" destOrd="0" presId="urn:microsoft.com/office/officeart/2005/8/layout/chevron2"/>
    <dgm:cxn modelId="{0BB17E38-CE3B-46D7-B88B-73FA0C390DB8}" type="presParOf" srcId="{8DCB81B8-4F00-4863-B7B5-73CE9E42E2A8}" destId="{DE65621B-5066-4204-9C53-468DBFBAEFF1}" srcOrd="1" destOrd="0" presId="urn:microsoft.com/office/officeart/2005/8/layout/chevron2"/>
    <dgm:cxn modelId="{13589080-C344-4D15-8CA6-79F5213D57D3}" type="presParOf" srcId="{2E7F1B99-5D6F-4B98-A672-868FBD38D720}" destId="{B598429C-A6D1-4B04-81DA-A77E49046F67}" srcOrd="1" destOrd="0" presId="urn:microsoft.com/office/officeart/2005/8/layout/chevron2"/>
    <dgm:cxn modelId="{6ECC1F05-A5DB-4F08-9B41-C4D054CE9784}" type="presParOf" srcId="{2E7F1B99-5D6F-4B98-A672-868FBD38D720}" destId="{8BAFE767-E2D2-40D6-BFF3-44EC9EC34DA0}" srcOrd="2" destOrd="0" presId="urn:microsoft.com/office/officeart/2005/8/layout/chevron2"/>
    <dgm:cxn modelId="{DCE90242-B631-4382-8C03-9FEAE25C89EA}" type="presParOf" srcId="{8BAFE767-E2D2-40D6-BFF3-44EC9EC34DA0}" destId="{8E255A14-79FB-4ACF-8208-CD7203802906}" srcOrd="0" destOrd="0" presId="urn:microsoft.com/office/officeart/2005/8/layout/chevron2"/>
    <dgm:cxn modelId="{8F6AB15C-2416-4629-89B1-3F6F99BFA51F}" type="presParOf" srcId="{8BAFE767-E2D2-40D6-BFF3-44EC9EC34DA0}" destId="{BFE2B7FA-D230-43A1-B83D-C7375812C835}" srcOrd="1" destOrd="0" presId="urn:microsoft.com/office/officeart/2005/8/layout/chevron2"/>
    <dgm:cxn modelId="{1ED65AA8-0F40-4A09-8944-7333E5D1A7B4}" type="presParOf" srcId="{2E7F1B99-5D6F-4B98-A672-868FBD38D720}" destId="{C57F1E92-88FD-489F-A0DF-6716F74CB639}" srcOrd="3" destOrd="0" presId="urn:microsoft.com/office/officeart/2005/8/layout/chevron2"/>
    <dgm:cxn modelId="{44D64A59-BB77-4C16-AA49-97A510125A8C}" type="presParOf" srcId="{2E7F1B99-5D6F-4B98-A672-868FBD38D720}" destId="{07E727F8-73EE-4DA9-BB92-E6BCA50061A2}" srcOrd="4" destOrd="0" presId="urn:microsoft.com/office/officeart/2005/8/layout/chevron2"/>
    <dgm:cxn modelId="{EEFE6EAF-9F2C-4B25-8AA7-26F563BD4D39}" type="presParOf" srcId="{07E727F8-73EE-4DA9-BB92-E6BCA50061A2}" destId="{F79359BD-FE5E-41D9-B4DE-94A370095E49}" srcOrd="0" destOrd="0" presId="urn:microsoft.com/office/officeart/2005/8/layout/chevron2"/>
    <dgm:cxn modelId="{764CAD3B-E648-4C9B-9BE5-EE348D160B64}" type="presParOf" srcId="{07E727F8-73EE-4DA9-BB92-E6BCA50061A2}" destId="{21B5700E-6331-49C0-8DEF-B6D058C89DA8}" srcOrd="1" destOrd="0" presId="urn:microsoft.com/office/officeart/2005/8/layout/chevron2"/>
    <dgm:cxn modelId="{73228122-6904-44BE-86E5-514CF27F845A}" type="presParOf" srcId="{2E7F1B99-5D6F-4B98-A672-868FBD38D720}" destId="{DE3C73F0-C8AE-4435-8E9E-662A37868E7C}" srcOrd="5" destOrd="0" presId="urn:microsoft.com/office/officeart/2005/8/layout/chevron2"/>
    <dgm:cxn modelId="{7BADED52-F1EB-4861-953D-170A9DE0F187}" type="presParOf" srcId="{2E7F1B99-5D6F-4B98-A672-868FBD38D720}" destId="{857DA445-9B1A-4B8A-A949-B100F6975380}" srcOrd="6" destOrd="0" presId="urn:microsoft.com/office/officeart/2005/8/layout/chevron2"/>
    <dgm:cxn modelId="{B36AD450-2B44-47E1-AFB8-6C99AA564ECF}" type="presParOf" srcId="{857DA445-9B1A-4B8A-A949-B100F6975380}" destId="{64680A57-354A-48F0-933B-A23780A560B7}" srcOrd="0" destOrd="0" presId="urn:microsoft.com/office/officeart/2005/8/layout/chevron2"/>
    <dgm:cxn modelId="{D2559E42-5B06-44DF-AF45-26A429144418}" type="presParOf" srcId="{857DA445-9B1A-4B8A-A949-B100F6975380}" destId="{26EBAB87-CDAC-4C61-B939-4F37F1A7563D}" srcOrd="1" destOrd="0" presId="urn:microsoft.com/office/officeart/2005/8/layout/chevron2"/>
    <dgm:cxn modelId="{26E4CF7D-2CAA-42DA-8004-0DAA092B70A0}" type="presParOf" srcId="{2E7F1B99-5D6F-4B98-A672-868FBD38D720}" destId="{7F695D58-1A34-48B0-851E-B07BD169C7AE}" srcOrd="7" destOrd="0" presId="urn:microsoft.com/office/officeart/2005/8/layout/chevron2"/>
    <dgm:cxn modelId="{4B21EF1D-BCBE-492B-9B48-E50B49014F4B}" type="presParOf" srcId="{2E7F1B99-5D6F-4B98-A672-868FBD38D720}" destId="{88C28823-0022-4D26-BC6A-65FFA4AC26EF}" srcOrd="8" destOrd="0" presId="urn:microsoft.com/office/officeart/2005/8/layout/chevron2"/>
    <dgm:cxn modelId="{F336D66C-19F8-4373-9D20-9EBAED1C7220}" type="presParOf" srcId="{88C28823-0022-4D26-BC6A-65FFA4AC26EF}" destId="{4BD21444-DBA6-4DF9-9086-6A1BC7AAB572}" srcOrd="0" destOrd="0" presId="urn:microsoft.com/office/officeart/2005/8/layout/chevron2"/>
    <dgm:cxn modelId="{ED48875E-5CA6-4800-A3FE-4047C66154CF}" type="presParOf" srcId="{88C28823-0022-4D26-BC6A-65FFA4AC26EF}" destId="{B2DAB414-71D3-46AE-B2D3-0E9CA8FA6CC6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D290BD-0108-49B0-B1F9-0A3F68C13A2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524FCD-0E4D-4508-9027-A382FC7156ED}">
      <dgm:prSet phldrT="[Текст]"/>
      <dgm:spPr/>
      <dgm:t>
        <a:bodyPr/>
        <a:lstStyle/>
        <a:p>
          <a:r>
            <a:rPr lang="ru-RU" dirty="0" smtClean="0"/>
            <a:t>Поиск альтернативных источников энергии.</a:t>
          </a:r>
          <a:endParaRPr lang="ru-RU" dirty="0"/>
        </a:p>
      </dgm:t>
    </dgm:pt>
    <dgm:pt modelId="{46EF1632-B7CD-478D-8A9D-8FF74D5D4B2F}" type="parTrans" cxnId="{6B30B308-E926-4146-BB1C-BA7959FA5209}">
      <dgm:prSet/>
      <dgm:spPr/>
      <dgm:t>
        <a:bodyPr/>
        <a:lstStyle/>
        <a:p>
          <a:endParaRPr lang="ru-RU"/>
        </a:p>
      </dgm:t>
    </dgm:pt>
    <dgm:pt modelId="{11B63E25-4FF6-4DCE-8FC7-AFF5A8F5C7D0}" type="sibTrans" cxnId="{6B30B308-E926-4146-BB1C-BA7959FA5209}">
      <dgm:prSet/>
      <dgm:spPr/>
      <dgm:t>
        <a:bodyPr/>
        <a:lstStyle/>
        <a:p>
          <a:endParaRPr lang="ru-RU"/>
        </a:p>
      </dgm:t>
    </dgm:pt>
    <dgm:pt modelId="{B52B98C2-CE6C-40A7-B2AC-2165E8135BE2}">
      <dgm:prSet phldrT="[Текст]"/>
      <dgm:spPr/>
      <dgm:t>
        <a:bodyPr/>
        <a:lstStyle/>
        <a:p>
          <a:r>
            <a:rPr lang="ru-RU" dirty="0" smtClean="0"/>
            <a:t>Поиск заменителей бензина и дизельного топлива.</a:t>
          </a:r>
          <a:endParaRPr lang="ru-RU" dirty="0"/>
        </a:p>
      </dgm:t>
    </dgm:pt>
    <dgm:pt modelId="{8280BB52-3C98-4CC9-9EB7-61C395FA1D8D}" type="parTrans" cxnId="{BB60EAB1-CDC3-4C25-964E-24267A79E981}">
      <dgm:prSet/>
      <dgm:spPr/>
      <dgm:t>
        <a:bodyPr/>
        <a:lstStyle/>
        <a:p>
          <a:endParaRPr lang="ru-RU"/>
        </a:p>
      </dgm:t>
    </dgm:pt>
    <dgm:pt modelId="{755B379B-6849-4B07-92F3-9F8D080A90CC}" type="sibTrans" cxnId="{BB60EAB1-CDC3-4C25-964E-24267A79E981}">
      <dgm:prSet/>
      <dgm:spPr/>
      <dgm:t>
        <a:bodyPr/>
        <a:lstStyle/>
        <a:p>
          <a:endParaRPr lang="ru-RU"/>
        </a:p>
      </dgm:t>
    </dgm:pt>
    <dgm:pt modelId="{41614F13-1E54-4800-8985-223A62EBF3BB}">
      <dgm:prSet phldrT="[Текст]"/>
      <dgm:spPr/>
      <dgm:t>
        <a:bodyPr/>
        <a:lstStyle/>
        <a:p>
          <a:r>
            <a:rPr lang="ru-RU" dirty="0" smtClean="0"/>
            <a:t>Реконструкция двигателя автомобиля,</a:t>
          </a:r>
        </a:p>
        <a:p>
          <a:r>
            <a:rPr lang="ru-RU" dirty="0" smtClean="0"/>
            <a:t> контроль его состояния.</a:t>
          </a:r>
          <a:endParaRPr lang="ru-RU" dirty="0"/>
        </a:p>
      </dgm:t>
    </dgm:pt>
    <dgm:pt modelId="{035D086B-5D95-4387-B153-3C661D35D4CF}" type="parTrans" cxnId="{A9CBFF67-25EF-41EE-BE51-0808D7D4E02B}">
      <dgm:prSet/>
      <dgm:spPr/>
      <dgm:t>
        <a:bodyPr/>
        <a:lstStyle/>
        <a:p>
          <a:endParaRPr lang="ru-RU"/>
        </a:p>
      </dgm:t>
    </dgm:pt>
    <dgm:pt modelId="{57405F9A-7980-447A-89E1-BCDD57568DDD}" type="sibTrans" cxnId="{A9CBFF67-25EF-41EE-BE51-0808D7D4E02B}">
      <dgm:prSet/>
      <dgm:spPr/>
      <dgm:t>
        <a:bodyPr/>
        <a:lstStyle/>
        <a:p>
          <a:endParaRPr lang="ru-RU"/>
        </a:p>
      </dgm:t>
    </dgm:pt>
    <dgm:pt modelId="{0B1EA7AA-1163-4E9E-A4FF-231D0B718271}">
      <dgm:prSet phldrT="[Текст]"/>
      <dgm:spPr/>
      <dgm:t>
        <a:bodyPr/>
        <a:lstStyle/>
        <a:p>
          <a:r>
            <a:rPr lang="ru-RU" dirty="0" smtClean="0"/>
            <a:t>Реконструкция двигателя.</a:t>
          </a:r>
          <a:endParaRPr lang="ru-RU" dirty="0"/>
        </a:p>
      </dgm:t>
    </dgm:pt>
    <dgm:pt modelId="{520CBCCB-A9AF-4363-AF36-603642C1BF0F}" type="parTrans" cxnId="{B25E2A5D-C8FB-41F6-98F6-6819D7EF53E2}">
      <dgm:prSet/>
      <dgm:spPr/>
      <dgm:t>
        <a:bodyPr/>
        <a:lstStyle/>
        <a:p>
          <a:endParaRPr lang="ru-RU"/>
        </a:p>
      </dgm:t>
    </dgm:pt>
    <dgm:pt modelId="{F913B2A0-B0A3-421C-BA10-579D1A03B9FC}" type="sibTrans" cxnId="{B25E2A5D-C8FB-41F6-98F6-6819D7EF53E2}">
      <dgm:prSet/>
      <dgm:spPr/>
      <dgm:t>
        <a:bodyPr/>
        <a:lstStyle/>
        <a:p>
          <a:endParaRPr lang="ru-RU"/>
        </a:p>
      </dgm:t>
    </dgm:pt>
    <dgm:pt modelId="{C55BCD3F-9F89-4F6E-A1BB-CA8B7EDC2C4D}">
      <dgm:prSet phldrT="[Текст]"/>
      <dgm:spPr/>
      <dgm:t>
        <a:bodyPr/>
        <a:lstStyle/>
        <a:p>
          <a:r>
            <a:rPr lang="ru-RU" dirty="0" err="1" smtClean="0"/>
            <a:t>Шумозащитные</a:t>
          </a:r>
          <a:r>
            <a:rPr lang="ru-RU" dirty="0" smtClean="0"/>
            <a:t> ограждения. </a:t>
          </a:r>
          <a:endParaRPr lang="ru-RU" dirty="0"/>
        </a:p>
      </dgm:t>
    </dgm:pt>
    <dgm:pt modelId="{CB738AF5-FE25-419E-98AF-CCB867C5D416}" type="parTrans" cxnId="{CAB69AD0-2EEF-49AE-BF2F-C045262A490E}">
      <dgm:prSet/>
      <dgm:spPr/>
      <dgm:t>
        <a:bodyPr/>
        <a:lstStyle/>
        <a:p>
          <a:endParaRPr lang="ru-RU"/>
        </a:p>
      </dgm:t>
    </dgm:pt>
    <dgm:pt modelId="{D4CD7433-E672-4324-A247-56F158411513}" type="sibTrans" cxnId="{CAB69AD0-2EEF-49AE-BF2F-C045262A490E}">
      <dgm:prSet/>
      <dgm:spPr/>
      <dgm:t>
        <a:bodyPr/>
        <a:lstStyle/>
        <a:p>
          <a:endParaRPr lang="ru-RU"/>
        </a:p>
      </dgm:t>
    </dgm:pt>
    <dgm:pt modelId="{7CB5B5BD-393D-427D-B6F1-2FEA3307694A}">
      <dgm:prSet phldrT="[Текст]"/>
      <dgm:spPr/>
      <dgm:t>
        <a:bodyPr/>
        <a:lstStyle/>
        <a:p>
          <a:r>
            <a:rPr lang="ru-RU" dirty="0" smtClean="0"/>
            <a:t>Установка в оконные стекла третьего стекла</a:t>
          </a:r>
          <a:endParaRPr lang="ru-RU" dirty="0"/>
        </a:p>
      </dgm:t>
    </dgm:pt>
    <dgm:pt modelId="{92C82FC6-23A5-4C13-A7C6-21F79FA5F5F4}" type="parTrans" cxnId="{E328516E-1A80-4010-AC83-7EBD3F165085}">
      <dgm:prSet/>
      <dgm:spPr/>
      <dgm:t>
        <a:bodyPr/>
        <a:lstStyle/>
        <a:p>
          <a:endParaRPr lang="ru-RU"/>
        </a:p>
      </dgm:t>
    </dgm:pt>
    <dgm:pt modelId="{C11A8483-4C77-4537-BF6F-4E61FBA21614}" type="sibTrans" cxnId="{E328516E-1A80-4010-AC83-7EBD3F165085}">
      <dgm:prSet/>
      <dgm:spPr/>
      <dgm:t>
        <a:bodyPr/>
        <a:lstStyle/>
        <a:p>
          <a:endParaRPr lang="ru-RU"/>
        </a:p>
      </dgm:t>
    </dgm:pt>
    <dgm:pt modelId="{3C896AA2-3E14-4F26-BBDC-ED1F52FF5AAC}">
      <dgm:prSet phldrT="[Текст]"/>
      <dgm:spPr/>
      <dgm:t>
        <a:bodyPr/>
        <a:lstStyle/>
        <a:p>
          <a:r>
            <a:rPr lang="ru-RU" dirty="0" smtClean="0"/>
            <a:t>Установка нейтрализаторов.</a:t>
          </a:r>
          <a:endParaRPr lang="ru-RU" dirty="0"/>
        </a:p>
      </dgm:t>
    </dgm:pt>
    <dgm:pt modelId="{A370233C-CDAE-461F-AF5C-08C217F855AB}" type="parTrans" cxnId="{A5E06896-2822-4E85-B5C2-E0FED63B17C6}">
      <dgm:prSet/>
      <dgm:spPr/>
      <dgm:t>
        <a:bodyPr/>
        <a:lstStyle/>
        <a:p>
          <a:endParaRPr lang="ru-RU"/>
        </a:p>
      </dgm:t>
    </dgm:pt>
    <dgm:pt modelId="{F7D3B30C-CA37-4FF2-83E4-DD4EE73F9517}" type="sibTrans" cxnId="{A5E06896-2822-4E85-B5C2-E0FED63B17C6}">
      <dgm:prSet/>
      <dgm:spPr/>
      <dgm:t>
        <a:bodyPr/>
        <a:lstStyle/>
        <a:p>
          <a:endParaRPr lang="ru-RU"/>
        </a:p>
      </dgm:t>
    </dgm:pt>
    <dgm:pt modelId="{6A1EAE65-A693-45DB-9CF0-312718FEA899}">
      <dgm:prSet phldrT="[Текст]"/>
      <dgm:spPr/>
      <dgm:t>
        <a:bodyPr/>
        <a:lstStyle/>
        <a:p>
          <a:r>
            <a:rPr lang="ru-RU" dirty="0" smtClean="0"/>
            <a:t>Контроль за состоянием автомобиля, регулировка двигателя.</a:t>
          </a:r>
          <a:endParaRPr lang="ru-RU" dirty="0"/>
        </a:p>
      </dgm:t>
    </dgm:pt>
    <dgm:pt modelId="{6E7D269D-4E2B-4CE6-B749-4CBC5B6CE13F}" type="parTrans" cxnId="{02381202-C107-4552-85E4-CC47E1E916DB}">
      <dgm:prSet/>
      <dgm:spPr/>
      <dgm:t>
        <a:bodyPr/>
        <a:lstStyle/>
        <a:p>
          <a:endParaRPr lang="ru-RU"/>
        </a:p>
      </dgm:t>
    </dgm:pt>
    <dgm:pt modelId="{D30BBB80-8CFA-4878-9FEE-6B99F9B9508D}" type="sibTrans" cxnId="{02381202-C107-4552-85E4-CC47E1E916DB}">
      <dgm:prSet/>
      <dgm:spPr/>
      <dgm:t>
        <a:bodyPr/>
        <a:lstStyle/>
        <a:p>
          <a:endParaRPr lang="ru-RU"/>
        </a:p>
      </dgm:t>
    </dgm:pt>
    <dgm:pt modelId="{A5006DAB-83F0-4C98-95EF-B479DC331236}">
      <dgm:prSet phldrT="[Текст]"/>
      <dgm:spPr/>
      <dgm:t>
        <a:bodyPr/>
        <a:lstStyle/>
        <a:p>
          <a:r>
            <a:rPr lang="ru-RU" dirty="0" smtClean="0"/>
            <a:t>Правильное вождение</a:t>
          </a:r>
          <a:endParaRPr lang="ru-RU" dirty="0"/>
        </a:p>
      </dgm:t>
    </dgm:pt>
    <dgm:pt modelId="{FB565203-B739-43EF-A905-456549F60A87}" type="parTrans" cxnId="{958ED108-8C89-4DAF-9C60-D46A4812919A}">
      <dgm:prSet/>
      <dgm:spPr/>
      <dgm:t>
        <a:bodyPr/>
        <a:lstStyle/>
        <a:p>
          <a:endParaRPr lang="ru-RU"/>
        </a:p>
      </dgm:t>
    </dgm:pt>
    <dgm:pt modelId="{967B78B9-2FB8-49A5-9284-78DE69D14D4E}" type="sibTrans" cxnId="{958ED108-8C89-4DAF-9C60-D46A4812919A}">
      <dgm:prSet/>
      <dgm:spPr/>
      <dgm:t>
        <a:bodyPr/>
        <a:lstStyle/>
        <a:p>
          <a:endParaRPr lang="ru-RU"/>
        </a:p>
      </dgm:t>
    </dgm:pt>
    <dgm:pt modelId="{4751F2A5-BF65-488E-873A-16CE5E33B605}">
      <dgm:prSet phldrT="[Текст]"/>
      <dgm:spPr/>
      <dgm:t>
        <a:bodyPr/>
        <a:lstStyle/>
        <a:p>
          <a:r>
            <a:rPr lang="ru-RU" dirty="0" smtClean="0"/>
            <a:t>Строительство  </a:t>
          </a:r>
          <a:r>
            <a:rPr lang="ru-RU" dirty="0" err="1" smtClean="0"/>
            <a:t>шумозащитных</a:t>
          </a:r>
          <a:r>
            <a:rPr lang="ru-RU" dirty="0" smtClean="0"/>
            <a:t>  стенок.</a:t>
          </a:r>
          <a:endParaRPr lang="ru-RU" dirty="0"/>
        </a:p>
      </dgm:t>
    </dgm:pt>
    <dgm:pt modelId="{87560CDC-CAC7-4415-AF26-98674548654D}" type="parTrans" cxnId="{6F8EDEBA-2D59-4D84-A85B-BB3AE82807A6}">
      <dgm:prSet/>
      <dgm:spPr/>
      <dgm:t>
        <a:bodyPr/>
        <a:lstStyle/>
        <a:p>
          <a:endParaRPr lang="ru-RU"/>
        </a:p>
      </dgm:t>
    </dgm:pt>
    <dgm:pt modelId="{576084D0-9479-4DB6-8E95-5651241F26D4}" type="sibTrans" cxnId="{6F8EDEBA-2D59-4D84-A85B-BB3AE82807A6}">
      <dgm:prSet/>
      <dgm:spPr/>
      <dgm:t>
        <a:bodyPr/>
        <a:lstStyle/>
        <a:p>
          <a:endParaRPr lang="ru-RU"/>
        </a:p>
      </dgm:t>
    </dgm:pt>
    <dgm:pt modelId="{3C1396D6-FCA2-4CDD-9FD3-52B6120BBFBD}">
      <dgm:prSet phldrT="[Текст]"/>
      <dgm:spPr/>
      <dgm:t>
        <a:bodyPr/>
        <a:lstStyle/>
        <a:p>
          <a:r>
            <a:rPr lang="ru-RU" dirty="0" smtClean="0"/>
            <a:t>Вынос автомагистралей за пределы городов и поселков.</a:t>
          </a:r>
          <a:endParaRPr lang="ru-RU" dirty="0"/>
        </a:p>
      </dgm:t>
    </dgm:pt>
    <dgm:pt modelId="{899BA248-764C-4902-853A-308C65E553AB}" type="parTrans" cxnId="{600942DF-16A6-4D4D-9949-54D179B07598}">
      <dgm:prSet/>
      <dgm:spPr/>
      <dgm:t>
        <a:bodyPr/>
        <a:lstStyle/>
        <a:p>
          <a:endParaRPr lang="ru-RU"/>
        </a:p>
      </dgm:t>
    </dgm:pt>
    <dgm:pt modelId="{46B01BAA-E729-4032-948B-026DE41B127E}" type="sibTrans" cxnId="{600942DF-16A6-4D4D-9949-54D179B07598}">
      <dgm:prSet/>
      <dgm:spPr/>
      <dgm:t>
        <a:bodyPr/>
        <a:lstStyle/>
        <a:p>
          <a:endParaRPr lang="ru-RU"/>
        </a:p>
      </dgm:t>
    </dgm:pt>
    <dgm:pt modelId="{ECD77DA1-33BB-43F5-8E38-57911FCFD08F}" type="pres">
      <dgm:prSet presAssocID="{9AD290BD-0108-49B0-B1F9-0A3F68C13A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86BD2F-BA8F-444B-96CE-C229C108F26C}" type="pres">
      <dgm:prSet presAssocID="{AF524FCD-0E4D-4508-9027-A382FC7156ED}" presName="linNode" presStyleCnt="0"/>
      <dgm:spPr/>
    </dgm:pt>
    <dgm:pt modelId="{14896893-CB46-406B-A1E0-2B5B0F7EF179}" type="pres">
      <dgm:prSet presAssocID="{AF524FCD-0E4D-4508-9027-A382FC7156E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53693-C53B-4074-B846-D1773227A1EB}" type="pres">
      <dgm:prSet presAssocID="{AF524FCD-0E4D-4508-9027-A382FC7156E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600A3-312B-4033-B93C-0324D4BDBC01}" type="pres">
      <dgm:prSet presAssocID="{11B63E25-4FF6-4DCE-8FC7-AFF5A8F5C7D0}" presName="sp" presStyleCnt="0"/>
      <dgm:spPr/>
    </dgm:pt>
    <dgm:pt modelId="{8F88BC5B-B7F7-4423-B28C-67B98F473466}" type="pres">
      <dgm:prSet presAssocID="{41614F13-1E54-4800-8985-223A62EBF3BB}" presName="linNode" presStyleCnt="0"/>
      <dgm:spPr/>
    </dgm:pt>
    <dgm:pt modelId="{73B8A4AE-9CE4-4B4E-9147-241FDEBBCE49}" type="pres">
      <dgm:prSet presAssocID="{41614F13-1E54-4800-8985-223A62EBF3B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08AE8-98CF-4790-8461-DC5077C37B03}" type="pres">
      <dgm:prSet presAssocID="{41614F13-1E54-4800-8985-223A62EBF3B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83D4F-192D-4A21-A736-DA5AE67CBC7F}" type="pres">
      <dgm:prSet presAssocID="{57405F9A-7980-447A-89E1-BCDD57568DDD}" presName="sp" presStyleCnt="0"/>
      <dgm:spPr/>
    </dgm:pt>
    <dgm:pt modelId="{C17A0CCB-7B0B-440A-8B1D-10FB130F18C3}" type="pres">
      <dgm:prSet presAssocID="{C55BCD3F-9F89-4F6E-A1BB-CA8B7EDC2C4D}" presName="linNode" presStyleCnt="0"/>
      <dgm:spPr/>
    </dgm:pt>
    <dgm:pt modelId="{AC4DC154-A205-4FCD-8B59-BED0FFC8EAF8}" type="pres">
      <dgm:prSet presAssocID="{C55BCD3F-9F89-4F6E-A1BB-CA8B7EDC2C4D}" presName="parentText" presStyleLbl="node1" presStyleIdx="2" presStyleCnt="3" custLinFactNeighborX="1356" custLinFactNeighborY="17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624D4-B120-4718-895C-410122AF24C1}" type="pres">
      <dgm:prSet presAssocID="{C55BCD3F-9F89-4F6E-A1BB-CA8B7EDC2C4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1B4192-5ECE-4BC7-A2F6-79BB34067AA6}" type="presOf" srcId="{4751F2A5-BF65-488E-873A-16CE5E33B605}" destId="{E86624D4-B120-4718-895C-410122AF24C1}" srcOrd="0" destOrd="1" presId="urn:microsoft.com/office/officeart/2005/8/layout/vList5"/>
    <dgm:cxn modelId="{1757A89F-2D72-4561-9795-0DC28F5529B6}" type="presOf" srcId="{6A1EAE65-A693-45DB-9CF0-312718FEA899}" destId="{C4308AE8-98CF-4790-8461-DC5077C37B03}" srcOrd="0" destOrd="1" presId="urn:microsoft.com/office/officeart/2005/8/layout/vList5"/>
    <dgm:cxn modelId="{4425F194-8BD8-44A1-860B-124F25FB59D9}" type="presOf" srcId="{9AD290BD-0108-49B0-B1F9-0A3F68C13A2C}" destId="{ECD77DA1-33BB-43F5-8E38-57911FCFD08F}" srcOrd="0" destOrd="0" presId="urn:microsoft.com/office/officeart/2005/8/layout/vList5"/>
    <dgm:cxn modelId="{8B50DDF4-6F51-41D4-AB3F-9EF633468302}" type="presOf" srcId="{3C896AA2-3E14-4F26-BBDC-ED1F52FF5AAC}" destId="{D9B53693-C53B-4074-B846-D1773227A1EB}" srcOrd="0" destOrd="1" presId="urn:microsoft.com/office/officeart/2005/8/layout/vList5"/>
    <dgm:cxn modelId="{B25E2A5D-C8FB-41F6-98F6-6819D7EF53E2}" srcId="{41614F13-1E54-4800-8985-223A62EBF3BB}" destId="{0B1EA7AA-1163-4E9E-A4FF-231D0B718271}" srcOrd="0" destOrd="0" parTransId="{520CBCCB-A9AF-4363-AF36-603642C1BF0F}" sibTransId="{F913B2A0-B0A3-421C-BA10-579D1A03B9FC}"/>
    <dgm:cxn modelId="{878AD981-4C83-47EC-A0B5-668A71F99A26}" type="presOf" srcId="{3C1396D6-FCA2-4CDD-9FD3-52B6120BBFBD}" destId="{E86624D4-B120-4718-895C-410122AF24C1}" srcOrd="0" destOrd="2" presId="urn:microsoft.com/office/officeart/2005/8/layout/vList5"/>
    <dgm:cxn modelId="{6F8EDEBA-2D59-4D84-A85B-BB3AE82807A6}" srcId="{C55BCD3F-9F89-4F6E-A1BB-CA8B7EDC2C4D}" destId="{4751F2A5-BF65-488E-873A-16CE5E33B605}" srcOrd="1" destOrd="0" parTransId="{87560CDC-CAC7-4415-AF26-98674548654D}" sibTransId="{576084D0-9479-4DB6-8E95-5651241F26D4}"/>
    <dgm:cxn modelId="{CAB69AD0-2EEF-49AE-BF2F-C045262A490E}" srcId="{9AD290BD-0108-49B0-B1F9-0A3F68C13A2C}" destId="{C55BCD3F-9F89-4F6E-A1BB-CA8B7EDC2C4D}" srcOrd="2" destOrd="0" parTransId="{CB738AF5-FE25-419E-98AF-CCB867C5D416}" sibTransId="{D4CD7433-E672-4324-A247-56F158411513}"/>
    <dgm:cxn modelId="{D1DD8BF2-F893-44BE-A50D-CC173F74E1D4}" type="presOf" srcId="{C55BCD3F-9F89-4F6E-A1BB-CA8B7EDC2C4D}" destId="{AC4DC154-A205-4FCD-8B59-BED0FFC8EAF8}" srcOrd="0" destOrd="0" presId="urn:microsoft.com/office/officeart/2005/8/layout/vList5"/>
    <dgm:cxn modelId="{0F439BDA-6B04-4127-AB31-064772A5BC6F}" type="presOf" srcId="{B52B98C2-CE6C-40A7-B2AC-2165E8135BE2}" destId="{D9B53693-C53B-4074-B846-D1773227A1EB}" srcOrd="0" destOrd="0" presId="urn:microsoft.com/office/officeart/2005/8/layout/vList5"/>
    <dgm:cxn modelId="{5B04644A-DA0E-4B7B-9389-9A6E7184C6F3}" type="presOf" srcId="{A5006DAB-83F0-4C98-95EF-B479DC331236}" destId="{C4308AE8-98CF-4790-8461-DC5077C37B03}" srcOrd="0" destOrd="2" presId="urn:microsoft.com/office/officeart/2005/8/layout/vList5"/>
    <dgm:cxn modelId="{BB60EAB1-CDC3-4C25-964E-24267A79E981}" srcId="{AF524FCD-0E4D-4508-9027-A382FC7156ED}" destId="{B52B98C2-CE6C-40A7-B2AC-2165E8135BE2}" srcOrd="0" destOrd="0" parTransId="{8280BB52-3C98-4CC9-9EB7-61C395FA1D8D}" sibTransId="{755B379B-6849-4B07-92F3-9F8D080A90CC}"/>
    <dgm:cxn modelId="{E8097C20-4E79-4391-8A5A-4D20474EC001}" type="presOf" srcId="{0B1EA7AA-1163-4E9E-A4FF-231D0B718271}" destId="{C4308AE8-98CF-4790-8461-DC5077C37B03}" srcOrd="0" destOrd="0" presId="urn:microsoft.com/office/officeart/2005/8/layout/vList5"/>
    <dgm:cxn modelId="{E328516E-1A80-4010-AC83-7EBD3F165085}" srcId="{C55BCD3F-9F89-4F6E-A1BB-CA8B7EDC2C4D}" destId="{7CB5B5BD-393D-427D-B6F1-2FEA3307694A}" srcOrd="0" destOrd="0" parTransId="{92C82FC6-23A5-4C13-A7C6-21F79FA5F5F4}" sibTransId="{C11A8483-4C77-4537-BF6F-4E61FBA21614}"/>
    <dgm:cxn modelId="{68632070-73B7-4A23-B43E-E0CAEEE091F3}" type="presOf" srcId="{41614F13-1E54-4800-8985-223A62EBF3BB}" destId="{73B8A4AE-9CE4-4B4E-9147-241FDEBBCE49}" srcOrd="0" destOrd="0" presId="urn:microsoft.com/office/officeart/2005/8/layout/vList5"/>
    <dgm:cxn modelId="{958ED108-8C89-4DAF-9C60-D46A4812919A}" srcId="{41614F13-1E54-4800-8985-223A62EBF3BB}" destId="{A5006DAB-83F0-4C98-95EF-B479DC331236}" srcOrd="2" destOrd="0" parTransId="{FB565203-B739-43EF-A905-456549F60A87}" sibTransId="{967B78B9-2FB8-49A5-9284-78DE69D14D4E}"/>
    <dgm:cxn modelId="{6B14C4DA-1573-4CA4-9BD5-84F3A361166E}" type="presOf" srcId="{7CB5B5BD-393D-427D-B6F1-2FEA3307694A}" destId="{E86624D4-B120-4718-895C-410122AF24C1}" srcOrd="0" destOrd="0" presId="urn:microsoft.com/office/officeart/2005/8/layout/vList5"/>
    <dgm:cxn modelId="{6B30B308-E926-4146-BB1C-BA7959FA5209}" srcId="{9AD290BD-0108-49B0-B1F9-0A3F68C13A2C}" destId="{AF524FCD-0E4D-4508-9027-A382FC7156ED}" srcOrd="0" destOrd="0" parTransId="{46EF1632-B7CD-478D-8A9D-8FF74D5D4B2F}" sibTransId="{11B63E25-4FF6-4DCE-8FC7-AFF5A8F5C7D0}"/>
    <dgm:cxn modelId="{148E5174-002E-4122-862F-3E68EC4F97C2}" type="presOf" srcId="{AF524FCD-0E4D-4508-9027-A382FC7156ED}" destId="{14896893-CB46-406B-A1E0-2B5B0F7EF179}" srcOrd="0" destOrd="0" presId="urn:microsoft.com/office/officeart/2005/8/layout/vList5"/>
    <dgm:cxn modelId="{A5E06896-2822-4E85-B5C2-E0FED63B17C6}" srcId="{AF524FCD-0E4D-4508-9027-A382FC7156ED}" destId="{3C896AA2-3E14-4F26-BBDC-ED1F52FF5AAC}" srcOrd="1" destOrd="0" parTransId="{A370233C-CDAE-461F-AF5C-08C217F855AB}" sibTransId="{F7D3B30C-CA37-4FF2-83E4-DD4EE73F9517}"/>
    <dgm:cxn modelId="{A9CBFF67-25EF-41EE-BE51-0808D7D4E02B}" srcId="{9AD290BD-0108-49B0-B1F9-0A3F68C13A2C}" destId="{41614F13-1E54-4800-8985-223A62EBF3BB}" srcOrd="1" destOrd="0" parTransId="{035D086B-5D95-4387-B153-3C661D35D4CF}" sibTransId="{57405F9A-7980-447A-89E1-BCDD57568DDD}"/>
    <dgm:cxn modelId="{02381202-C107-4552-85E4-CC47E1E916DB}" srcId="{41614F13-1E54-4800-8985-223A62EBF3BB}" destId="{6A1EAE65-A693-45DB-9CF0-312718FEA899}" srcOrd="1" destOrd="0" parTransId="{6E7D269D-4E2B-4CE6-B749-4CBC5B6CE13F}" sibTransId="{D30BBB80-8CFA-4878-9FEE-6B99F9B9508D}"/>
    <dgm:cxn modelId="{600942DF-16A6-4D4D-9949-54D179B07598}" srcId="{C55BCD3F-9F89-4F6E-A1BB-CA8B7EDC2C4D}" destId="{3C1396D6-FCA2-4CDD-9FD3-52B6120BBFBD}" srcOrd="2" destOrd="0" parTransId="{899BA248-764C-4902-853A-308C65E553AB}" sibTransId="{46B01BAA-E729-4032-948B-026DE41B127E}"/>
    <dgm:cxn modelId="{FE823C7D-63FF-4332-BA5B-D7FF2A23EFB9}" type="presParOf" srcId="{ECD77DA1-33BB-43F5-8E38-57911FCFD08F}" destId="{1486BD2F-BA8F-444B-96CE-C229C108F26C}" srcOrd="0" destOrd="0" presId="urn:microsoft.com/office/officeart/2005/8/layout/vList5"/>
    <dgm:cxn modelId="{EE3181F0-250B-4A15-A01D-3E074E2D92E1}" type="presParOf" srcId="{1486BD2F-BA8F-444B-96CE-C229C108F26C}" destId="{14896893-CB46-406B-A1E0-2B5B0F7EF179}" srcOrd="0" destOrd="0" presId="urn:microsoft.com/office/officeart/2005/8/layout/vList5"/>
    <dgm:cxn modelId="{5D53DDDF-1EF8-46E0-B018-70F70D9AF58A}" type="presParOf" srcId="{1486BD2F-BA8F-444B-96CE-C229C108F26C}" destId="{D9B53693-C53B-4074-B846-D1773227A1EB}" srcOrd="1" destOrd="0" presId="urn:microsoft.com/office/officeart/2005/8/layout/vList5"/>
    <dgm:cxn modelId="{3F37DCE4-023A-4C3A-8EC9-AF8FA34D3515}" type="presParOf" srcId="{ECD77DA1-33BB-43F5-8E38-57911FCFD08F}" destId="{3F5600A3-312B-4033-B93C-0324D4BDBC01}" srcOrd="1" destOrd="0" presId="urn:microsoft.com/office/officeart/2005/8/layout/vList5"/>
    <dgm:cxn modelId="{83C4BE4A-BDE2-45F6-A0F8-AE31E9BB76B3}" type="presParOf" srcId="{ECD77DA1-33BB-43F5-8E38-57911FCFD08F}" destId="{8F88BC5B-B7F7-4423-B28C-67B98F473466}" srcOrd="2" destOrd="0" presId="urn:microsoft.com/office/officeart/2005/8/layout/vList5"/>
    <dgm:cxn modelId="{DAF79764-819E-42AA-9CAA-F71A731F031E}" type="presParOf" srcId="{8F88BC5B-B7F7-4423-B28C-67B98F473466}" destId="{73B8A4AE-9CE4-4B4E-9147-241FDEBBCE49}" srcOrd="0" destOrd="0" presId="urn:microsoft.com/office/officeart/2005/8/layout/vList5"/>
    <dgm:cxn modelId="{8B0C4F0F-3597-4AD7-AEFD-2E49D6D5C766}" type="presParOf" srcId="{8F88BC5B-B7F7-4423-B28C-67B98F473466}" destId="{C4308AE8-98CF-4790-8461-DC5077C37B03}" srcOrd="1" destOrd="0" presId="urn:microsoft.com/office/officeart/2005/8/layout/vList5"/>
    <dgm:cxn modelId="{E255258A-5A71-4018-8D17-AD7C31E1295A}" type="presParOf" srcId="{ECD77DA1-33BB-43F5-8E38-57911FCFD08F}" destId="{E2D83D4F-192D-4A21-A736-DA5AE67CBC7F}" srcOrd="3" destOrd="0" presId="urn:microsoft.com/office/officeart/2005/8/layout/vList5"/>
    <dgm:cxn modelId="{0EBCA000-462E-4F96-A533-6716EE4AB153}" type="presParOf" srcId="{ECD77DA1-33BB-43F5-8E38-57911FCFD08F}" destId="{C17A0CCB-7B0B-440A-8B1D-10FB130F18C3}" srcOrd="4" destOrd="0" presId="urn:microsoft.com/office/officeart/2005/8/layout/vList5"/>
    <dgm:cxn modelId="{26FB31D6-791D-4165-9B41-E464C8659437}" type="presParOf" srcId="{C17A0CCB-7B0B-440A-8B1D-10FB130F18C3}" destId="{AC4DC154-A205-4FCD-8B59-BED0FFC8EAF8}" srcOrd="0" destOrd="0" presId="urn:microsoft.com/office/officeart/2005/8/layout/vList5"/>
    <dgm:cxn modelId="{B2345496-BA18-4C8F-8BBE-B7DF075B3B91}" type="presParOf" srcId="{C17A0CCB-7B0B-440A-8B1D-10FB130F18C3}" destId="{E86624D4-B120-4718-895C-410122AF24C1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40E28-023D-402B-A9AA-1C2CD865BB6A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A0B4E-D052-455E-9663-E824F878B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5E6320-63CA-4B87-BBC5-7ADED148786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F191-2CA6-41BE-855C-0A5A4F51EE0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14282B7-B5E3-4630-AF2E-4E8C65A06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F191-2CA6-41BE-855C-0A5A4F51EE0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82B7-B5E3-4630-AF2E-4E8C65A06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F191-2CA6-41BE-855C-0A5A4F51EE0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82B7-B5E3-4630-AF2E-4E8C65A06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40386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1600200"/>
            <a:ext cx="40386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33400" y="3810000"/>
            <a:ext cx="40386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24400" y="3810000"/>
            <a:ext cx="40386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F191-2CA6-41BE-855C-0A5A4F51EE0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14282B7-B5E3-4630-AF2E-4E8C65A06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F191-2CA6-41BE-855C-0A5A4F51EE0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82B7-B5E3-4630-AF2E-4E8C65A06D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F191-2CA6-41BE-855C-0A5A4F51EE0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82B7-B5E3-4630-AF2E-4E8C65A06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F191-2CA6-41BE-855C-0A5A4F51EE0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14282B7-B5E3-4630-AF2E-4E8C65A06D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F191-2CA6-41BE-855C-0A5A4F51EE0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82B7-B5E3-4630-AF2E-4E8C65A06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F191-2CA6-41BE-855C-0A5A4F51EE0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82B7-B5E3-4630-AF2E-4E8C65A06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F191-2CA6-41BE-855C-0A5A4F51EE0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82B7-B5E3-4630-AF2E-4E8C65A06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F191-2CA6-41BE-855C-0A5A4F51EE0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282B7-B5E3-4630-AF2E-4E8C65A06D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36F191-2CA6-41BE-855C-0A5A4F51EE0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14282B7-B5E3-4630-AF2E-4E8C65A06D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wmf"/><Relationship Id="rId7" Type="http://schemas.openxmlformats.org/officeDocument/2006/relationships/image" Target="../media/image31.jpe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75515" y="500043"/>
            <a:ext cx="6328848" cy="45243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Принцип действия тепловых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двигателей.</a:t>
            </a:r>
            <a:endParaRPr lang="ru-RU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flipV="1">
            <a:off x="1371600" y="56387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Picture 4" descr="a619_teplovoz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932363" y="4857760"/>
            <a:ext cx="3681412" cy="20002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1.74357E-6 L -0.9573 0.03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/>
            <a:r>
              <a:rPr lang="ru-RU" sz="3200" b="1" smtClean="0"/>
              <a:t>Распределение энергии.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684213" y="765175"/>
          <a:ext cx="7704137" cy="2663825"/>
        </p:xfrm>
        <a:graphic>
          <a:graphicData uri="http://schemas.openxmlformats.org/presentationml/2006/ole">
            <p:oleObj spid="_x0000_s2050" name="Диаграмма" r:id="rId3" imgW="8229600" imgH="4533900" progId="MSGraph.Chart.8">
              <p:embed followColorScheme="full"/>
            </p:oleObj>
          </a:graphicData>
        </a:graphic>
      </p:graphicFrame>
      <p:graphicFrame>
        <p:nvGraphicFramePr>
          <p:cNvPr id="2051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1042988" y="3644900"/>
          <a:ext cx="6913562" cy="2692400"/>
        </p:xfrm>
        <a:graphic>
          <a:graphicData uri="http://schemas.openxmlformats.org/presentationml/2006/ole">
            <p:oleObj spid="_x0000_s2051" name="Диаграмма" r:id="rId4" imgW="6096000" imgH="4067243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4050" y="260350"/>
            <a:ext cx="7772400" cy="1470025"/>
          </a:xfrm>
          <a:noFill/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00CC"/>
                </a:solidFill>
              </a:rPr>
              <a:t>КПД замкнутого цикла</a:t>
            </a: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79388" y="3500438"/>
            <a:ext cx="8748712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Q</a:t>
            </a:r>
            <a:r>
              <a:rPr lang="en-US" sz="2400" b="1" baseline="-25000">
                <a:solidFill>
                  <a:srgbClr val="FF0000"/>
                </a:solidFill>
              </a:rPr>
              <a:t>1 </a:t>
            </a:r>
            <a:r>
              <a:rPr lang="en-US" sz="2400" b="1"/>
              <a:t>– </a:t>
            </a:r>
            <a:r>
              <a:rPr lang="ru-RU" sz="2400" b="1"/>
              <a:t> количество теплоты полученное от нагревания  </a:t>
            </a:r>
            <a:r>
              <a:rPr lang="en-US" sz="2400" b="1">
                <a:solidFill>
                  <a:srgbClr val="FF0000"/>
                </a:solidFill>
              </a:rPr>
              <a:t>Q</a:t>
            </a:r>
            <a:r>
              <a:rPr lang="en-US" sz="2400" b="1" baseline="-25000">
                <a:solidFill>
                  <a:srgbClr val="FF0000"/>
                </a:solidFill>
              </a:rPr>
              <a:t>1</a:t>
            </a:r>
            <a:r>
              <a:rPr lang="en-US" sz="2400" b="1">
                <a:solidFill>
                  <a:srgbClr val="FF0000"/>
                </a:solidFill>
              </a:rPr>
              <a:t>&gt;Q</a:t>
            </a:r>
            <a:r>
              <a:rPr lang="en-US" sz="2400" b="1" baseline="-25000">
                <a:solidFill>
                  <a:srgbClr val="FF0000"/>
                </a:solidFill>
              </a:rPr>
              <a:t>2</a:t>
            </a:r>
          </a:p>
          <a:p>
            <a:pPr algn="ctr"/>
            <a:endParaRPr lang="en-US" sz="2400" b="1">
              <a:solidFill>
                <a:srgbClr val="FF0000"/>
              </a:solidFill>
            </a:endParaRP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Q</a:t>
            </a:r>
            <a:r>
              <a:rPr lang="en-US" sz="2400" b="1" baseline="-25000">
                <a:solidFill>
                  <a:srgbClr val="FF0000"/>
                </a:solidFill>
              </a:rPr>
              <a:t>2</a:t>
            </a:r>
            <a:r>
              <a:rPr lang="ru-RU" sz="2400" b="1" baseline="-25000"/>
              <a:t>  </a:t>
            </a:r>
            <a:r>
              <a:rPr lang="en-US" sz="2400" b="1"/>
              <a:t>- </a:t>
            </a:r>
            <a:r>
              <a:rPr lang="ru-RU" sz="2400" b="1"/>
              <a:t>  количество теплоты отданное холодильнику</a:t>
            </a:r>
            <a:endParaRPr lang="en-US" sz="2400" b="1"/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Q </a:t>
            </a:r>
            <a:r>
              <a:rPr lang="en-US" sz="2400" b="1" baseline="-25000">
                <a:solidFill>
                  <a:srgbClr val="FF0000"/>
                </a:solidFill>
              </a:rPr>
              <a:t>2</a:t>
            </a:r>
            <a:r>
              <a:rPr lang="en-US" sz="2400" b="1">
                <a:solidFill>
                  <a:srgbClr val="FF0000"/>
                </a:solidFill>
              </a:rPr>
              <a:t>&lt;Q </a:t>
            </a:r>
            <a:r>
              <a:rPr lang="en-US" sz="2400" b="1" baseline="-25000">
                <a:solidFill>
                  <a:srgbClr val="FF0000"/>
                </a:solidFill>
              </a:rPr>
              <a:t>1</a:t>
            </a:r>
            <a:endParaRPr lang="ru-RU" sz="2400" b="1" baseline="-25000">
              <a:solidFill>
                <a:srgbClr val="FF0000"/>
              </a:solidFill>
            </a:endParaRPr>
          </a:p>
          <a:p>
            <a:pPr algn="ctr"/>
            <a:endParaRPr lang="en-US" sz="2400" b="1" baseline="-25000">
              <a:solidFill>
                <a:srgbClr val="FF0000"/>
              </a:solidFill>
            </a:endParaRPr>
          </a:p>
          <a:p>
            <a:pPr algn="ctr"/>
            <a:endParaRPr lang="en-US" sz="2400" baseline="-25000"/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A’</a:t>
            </a:r>
            <a:r>
              <a:rPr lang="en-US" sz="2000" b="1" baseline="30000">
                <a:solidFill>
                  <a:srgbClr val="FF0000"/>
                </a:solidFill>
              </a:rPr>
              <a:t> =</a:t>
            </a:r>
            <a:r>
              <a:rPr lang="en-US" sz="2000" b="1">
                <a:solidFill>
                  <a:srgbClr val="FF0000"/>
                </a:solidFill>
              </a:rPr>
              <a:t> Q </a:t>
            </a:r>
            <a:r>
              <a:rPr lang="en-US" sz="2000" b="1" baseline="-25000">
                <a:solidFill>
                  <a:srgbClr val="FF0000"/>
                </a:solidFill>
              </a:rPr>
              <a:t>1</a:t>
            </a:r>
            <a:r>
              <a:rPr lang="en-US" sz="2000" b="1">
                <a:solidFill>
                  <a:srgbClr val="FF0000"/>
                </a:solidFill>
              </a:rPr>
              <a:t>- |Q </a:t>
            </a:r>
            <a:r>
              <a:rPr lang="en-US" sz="2000" b="1" baseline="-25000">
                <a:solidFill>
                  <a:srgbClr val="FF0000"/>
                </a:solidFill>
              </a:rPr>
              <a:t>2</a:t>
            </a:r>
            <a:r>
              <a:rPr lang="en-US" sz="2000" b="1">
                <a:solidFill>
                  <a:srgbClr val="FF0000"/>
                </a:solidFill>
              </a:rPr>
              <a:t>|</a:t>
            </a:r>
            <a:r>
              <a:rPr lang="en-US" sz="2000" b="1"/>
              <a:t> -</a:t>
            </a:r>
            <a:r>
              <a:rPr lang="ru-RU" sz="2000" b="1"/>
              <a:t> работа совершаемая двигателем за цикл    </a:t>
            </a:r>
            <a:r>
              <a:rPr lang="el-GR" sz="2000" b="1">
                <a:solidFill>
                  <a:srgbClr val="FF0000"/>
                </a:solidFill>
                <a:cs typeface="Arial" charset="0"/>
              </a:rPr>
              <a:t>η</a:t>
            </a:r>
            <a:r>
              <a:rPr lang="ru-RU" sz="20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000" b="1">
                <a:solidFill>
                  <a:srgbClr val="FF0000"/>
                </a:solidFill>
                <a:cs typeface="Arial" charset="0"/>
              </a:rPr>
              <a:t>&lt; 1</a:t>
            </a:r>
            <a:endParaRPr lang="el-GR" sz="2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3257" name="Object 9"/>
          <p:cNvGraphicFramePr>
            <a:graphicFrameLocks noChangeAspect="1"/>
          </p:cNvGraphicFramePr>
          <p:nvPr/>
        </p:nvGraphicFramePr>
        <p:xfrm>
          <a:off x="1103313" y="1376363"/>
          <a:ext cx="1506537" cy="1506537"/>
        </p:xfrm>
        <a:graphic>
          <a:graphicData uri="http://schemas.openxmlformats.org/presentationml/2006/ole">
            <p:oleObj spid="_x0000_s3074" name="Формула" r:id="rId3" imgW="419100" imgH="419100" progId="Equation.3">
              <p:embed/>
            </p:oleObj>
          </a:graphicData>
        </a:graphic>
      </p:graphicFrame>
      <p:graphicFrame>
        <p:nvGraphicFramePr>
          <p:cNvPr id="53259" name="Object 11"/>
          <p:cNvGraphicFramePr>
            <a:graphicFrameLocks noChangeAspect="1"/>
          </p:cNvGraphicFramePr>
          <p:nvPr/>
        </p:nvGraphicFramePr>
        <p:xfrm>
          <a:off x="4367213" y="1452563"/>
          <a:ext cx="3671887" cy="1295400"/>
        </p:xfrm>
        <a:graphic>
          <a:graphicData uri="http://schemas.openxmlformats.org/presentationml/2006/ole">
            <p:oleObj spid="_x0000_s3075" name="Формула" r:id="rId4" imgW="1193800" imgH="431800" progId="Equation.3">
              <p:embed/>
            </p:oleObj>
          </a:graphicData>
        </a:graphic>
      </p:graphicFrame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231775" y="246063"/>
            <a:ext cx="8666163" cy="6416675"/>
          </a:xfrm>
          <a:prstGeom prst="rect">
            <a:avLst/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КПД теплового двигателя.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1000125" y="1428750"/>
            <a:ext cx="7497763" cy="480060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endParaRPr lang="ru-RU" smtClean="0"/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buFont typeface="Wingdings 2" pitchFamily="18" charset="2"/>
              <a:buNone/>
            </a:pPr>
            <a:endParaRPr lang="ru-RU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1143000" y="1357313"/>
            <a:ext cx="700087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Коэффициент полезного действия теплового двигателя 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(КПД) – отношение работы, совершаемой двигателем за цикл,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к количеству теплоты, полученной от нагревателя.</a:t>
            </a:r>
            <a:endParaRPr lang="en-US" sz="2800" b="1" i="1">
              <a:latin typeface="Times New Roman" pitchFamily="18" charset="0"/>
              <a:cs typeface="Times New Roman" pitchFamily="18" charset="0"/>
            </a:endParaRPr>
          </a:p>
          <a:p>
            <a:endParaRPr lang="en-US" sz="2800" b="1" i="1">
              <a:latin typeface="Times New Roman" pitchFamily="18" charset="0"/>
              <a:cs typeface="Times New Roman" pitchFamily="18" charset="0"/>
            </a:endParaRPr>
          </a:p>
          <a:p>
            <a:endParaRPr lang="en-US" sz="28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Documents and Settings\Пользователь\Рабочий стол\Тепловые двигатели\рис.3.jpg"/>
          <p:cNvPicPr>
            <a:picLocks noChangeAspect="1" noChangeArrowheads="1"/>
          </p:cNvPicPr>
          <p:nvPr/>
        </p:nvPicPr>
        <p:blipFill>
          <a:blip r:embed="rId2"/>
          <a:srcRect l="60194" t="12704" r="29932" b="80228"/>
          <a:stretch>
            <a:fillRect/>
          </a:stretch>
        </p:blipFill>
        <p:spPr bwMode="auto">
          <a:xfrm>
            <a:off x="3643313" y="4214813"/>
            <a:ext cx="23574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КПД тепловых двигателей:</a:t>
            </a:r>
          </a:p>
        </p:txBody>
      </p:sp>
      <p:pic>
        <p:nvPicPr>
          <p:cNvPr id="33795" name="Picture 8" descr="index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495425"/>
            <a:ext cx="2303462" cy="1933575"/>
          </a:xfrm>
        </p:spPr>
      </p:pic>
      <p:pic>
        <p:nvPicPr>
          <p:cNvPr id="33796" name="Picture 10" descr="CA2PORG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4076700"/>
            <a:ext cx="1800225" cy="2305050"/>
          </a:xfrm>
        </p:spPr>
      </p:pic>
      <p:pic>
        <p:nvPicPr>
          <p:cNvPr id="33797" name="Picture 13" descr="CAGFERM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4221163"/>
            <a:ext cx="3092450" cy="2160587"/>
          </a:xfrm>
        </p:spPr>
      </p:pic>
      <p:sp>
        <p:nvSpPr>
          <p:cNvPr id="33798" name="Text Box 14"/>
          <p:cNvSpPr txBox="1">
            <a:spLocks noChangeArrowheads="1"/>
          </p:cNvSpPr>
          <p:nvPr/>
        </p:nvSpPr>
        <p:spPr bwMode="auto">
          <a:xfrm>
            <a:off x="2698750" y="1628775"/>
            <a:ext cx="187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" charset="0"/>
              </a:rPr>
              <a:t>Паровая машина 8-12%</a:t>
            </a:r>
          </a:p>
        </p:txBody>
      </p:sp>
      <p:sp>
        <p:nvSpPr>
          <p:cNvPr id="33799" name="Text Box 15"/>
          <p:cNvSpPr txBox="1">
            <a:spLocks noChangeArrowheads="1"/>
          </p:cNvSpPr>
          <p:nvPr/>
        </p:nvSpPr>
        <p:spPr bwMode="auto">
          <a:xfrm>
            <a:off x="2411413" y="4797425"/>
            <a:ext cx="2160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" charset="0"/>
              </a:rPr>
              <a:t>ДВС 20-40%</a:t>
            </a:r>
          </a:p>
        </p:txBody>
      </p:sp>
      <p:sp>
        <p:nvSpPr>
          <p:cNvPr id="33800" name="Text Box 16"/>
          <p:cNvSpPr txBox="1">
            <a:spLocks noChangeArrowheads="1"/>
          </p:cNvSpPr>
          <p:nvPr/>
        </p:nvSpPr>
        <p:spPr bwMode="auto">
          <a:xfrm>
            <a:off x="7596188" y="1773238"/>
            <a:ext cx="12969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" charset="0"/>
              </a:rPr>
              <a:t>Паровая турбина 20-40%</a:t>
            </a:r>
          </a:p>
        </p:txBody>
      </p:sp>
      <p:sp>
        <p:nvSpPr>
          <p:cNvPr id="33801" name="Text Box 17"/>
          <p:cNvSpPr txBox="1">
            <a:spLocks noChangeArrowheads="1"/>
          </p:cNvSpPr>
          <p:nvPr/>
        </p:nvSpPr>
        <p:spPr bwMode="auto">
          <a:xfrm>
            <a:off x="7848600" y="45085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" charset="0"/>
              </a:rPr>
              <a:t>Дизель 30-36%</a:t>
            </a:r>
          </a:p>
        </p:txBody>
      </p:sp>
      <p:pic>
        <p:nvPicPr>
          <p:cNvPr id="33802" name="Picture 19" descr="1081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497013"/>
            <a:ext cx="2957513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6627" name="Picture 4" descr="BE_05f02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714500"/>
            <a:ext cx="2960687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4286250" y="1785938"/>
            <a:ext cx="414337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r>
              <a:rPr lang="ru-RU"/>
              <a:t>Карно Никола Леонард Сади (1796-1832 г.)- французский физик и инженер. Свои исследования он изложил в сочинении «размышления о движущей силе огня и о машинах, способных развивать эту силу». Он предложил идеальную тепловую машину.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313" y="285750"/>
            <a:ext cx="74977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Цикл Карно – самый эффективный цикл, имеющий максимальный КПД.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2" descr="C:\Documents and Settings\Пользователь\Рабочий стол\Тепловые двигатели\рис.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6243" t="3387" r="6985" b="10229"/>
          <a:stretch>
            <a:fillRect/>
          </a:stretch>
        </p:blipFill>
        <p:spPr>
          <a:xfrm>
            <a:off x="642938" y="2000239"/>
            <a:ext cx="3357562" cy="3929073"/>
          </a:xfrm>
        </p:spPr>
      </p:pic>
      <p:sp>
        <p:nvSpPr>
          <p:cNvPr id="27652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1 – 2 - изотермическое расширение.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                 А</a:t>
            </a:r>
            <a:r>
              <a:rPr lang="ru-RU" sz="1600" b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₁₂ = </a:t>
            </a:r>
            <a:r>
              <a:rPr lang="en-US" sz="1600" b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Q</a:t>
            </a:r>
            <a:r>
              <a:rPr lang="ru-RU" sz="1600" b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₁</a:t>
            </a:r>
            <a:endParaRPr lang="en-US" sz="1600" b="1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2 – 3 – адиабатное расширение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b="1" smtClean="0">
                <a:latin typeface="Cambria Math" pitchFamily="18" charset="0"/>
              </a:rPr>
              <a:t> ₂₃ = - ∆</a:t>
            </a:r>
            <a:r>
              <a:rPr lang="en-US" sz="1600" b="1" smtClean="0">
                <a:latin typeface="Cambria Math" pitchFamily="18" charset="0"/>
              </a:rPr>
              <a:t>U</a:t>
            </a:r>
            <a:r>
              <a:rPr lang="ru-RU" sz="1600" b="1" smtClean="0">
                <a:latin typeface="Cambria Math" pitchFamily="18" charset="0"/>
              </a:rPr>
              <a:t>₂₃</a:t>
            </a:r>
            <a:endParaRPr lang="en-US" sz="1600" b="1" smtClean="0">
              <a:latin typeface="Cambria Math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3 – 4  - изотермическое  сжатие </a:t>
            </a:r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                   A</a:t>
            </a:r>
            <a:r>
              <a:rPr lang="en-US" sz="1600" b="1" smtClean="0">
                <a:latin typeface="Cambria Math" pitchFamily="18" charset="0"/>
              </a:rPr>
              <a:t>₃₄= A </a:t>
            </a:r>
            <a:r>
              <a:rPr lang="ru-RU" sz="1600" b="1" smtClean="0">
                <a:latin typeface="Cambria Math" pitchFamily="18" charset="0"/>
              </a:rPr>
              <a:t>сж</a:t>
            </a:r>
            <a:r>
              <a:rPr lang="en-US" sz="1600" b="1" smtClean="0">
                <a:latin typeface="Cambria Math" pitchFamily="18" charset="0"/>
              </a:rPr>
              <a:t> = Q₂</a:t>
            </a:r>
          </a:p>
          <a:p>
            <a:pPr eaLnBrk="1" hangingPunct="1">
              <a:buFont typeface="Wingdings 2" pitchFamily="18" charset="2"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4 – 1 – адиабатное сжатие</a:t>
            </a:r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               A</a:t>
            </a:r>
            <a:r>
              <a:rPr lang="en-US" sz="1600" b="1" smtClean="0">
                <a:latin typeface="Cambria Math" pitchFamily="18" charset="0"/>
              </a:rPr>
              <a:t>₄₁=</a:t>
            </a:r>
            <a:r>
              <a:rPr lang="ru-RU" sz="1600" b="1" smtClean="0">
                <a:latin typeface="Cambria Math" pitchFamily="18" charset="0"/>
              </a:rPr>
              <a:t> ∆</a:t>
            </a:r>
            <a:r>
              <a:rPr lang="en-US" sz="1600" b="1" smtClean="0">
                <a:latin typeface="Cambria Math" pitchFamily="18" charset="0"/>
              </a:rPr>
              <a:t>U₄₁ </a:t>
            </a:r>
          </a:p>
          <a:p>
            <a:pPr eaLnBrk="1" hangingPunct="1">
              <a:buFont typeface="Wingdings 2" pitchFamily="18" charset="2"/>
              <a:buNone/>
            </a:pPr>
            <a:endParaRPr lang="en-US" sz="1600" b="1" smtClean="0">
              <a:latin typeface="Cambria Math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80400" cy="4248150"/>
          </a:xfrm>
        </p:spPr>
        <p:txBody>
          <a:bodyPr/>
          <a:lstStyle/>
          <a:p>
            <a:pPr eaLnBrk="1" hangingPunct="1"/>
            <a:r>
              <a:rPr lang="ru-RU" smtClean="0"/>
              <a:t>Если абсолютная температура горячего тела равна Т</a:t>
            </a:r>
            <a:r>
              <a:rPr lang="ru-RU" sz="2400" smtClean="0"/>
              <a:t>1</a:t>
            </a:r>
            <a:r>
              <a:rPr lang="ru-RU" smtClean="0"/>
              <a:t>, а холодного- Т</a:t>
            </a:r>
            <a:r>
              <a:rPr lang="ru-RU" sz="2400" smtClean="0"/>
              <a:t>2</a:t>
            </a:r>
            <a:r>
              <a:rPr lang="ru-RU" smtClean="0"/>
              <a:t>, то максимальный КПД машины равен</a:t>
            </a:r>
            <a:r>
              <a:rPr lang="en-US" smtClean="0"/>
              <a:t>:</a:t>
            </a:r>
            <a:r>
              <a:rPr lang="ru-RU" smtClean="0"/>
              <a:t> </a:t>
            </a:r>
          </a:p>
          <a:p>
            <a:pPr eaLnBrk="1" hangingPunct="1"/>
            <a:r>
              <a:rPr lang="ru-RU" smtClean="0"/>
              <a:t>                  </a:t>
            </a:r>
            <a:r>
              <a:rPr lang="el-GR" smtClean="0">
                <a:cs typeface="Arial" charset="0"/>
              </a:rPr>
              <a:t>η</a:t>
            </a:r>
            <a:r>
              <a:rPr lang="ru-RU" sz="2000" smtClean="0">
                <a:cs typeface="Arial" charset="0"/>
              </a:rPr>
              <a:t>макс </a:t>
            </a:r>
            <a:r>
              <a:rPr lang="ru-RU" smtClean="0">
                <a:cs typeface="Arial" charset="0"/>
              </a:rPr>
              <a:t>=          .     </a:t>
            </a:r>
          </a:p>
          <a:p>
            <a:pPr eaLnBrk="1" hangingPunct="1"/>
            <a:r>
              <a:rPr lang="ru-RU" smtClean="0">
                <a:cs typeface="Arial" charset="0"/>
              </a:rPr>
              <a:t>Более высокого КПД при данных значениях температур получить невозможно.</a:t>
            </a:r>
          </a:p>
          <a:p>
            <a:pPr eaLnBrk="1" hangingPunct="1"/>
            <a:endParaRPr lang="el-GR" smtClean="0">
              <a:cs typeface="Arial" charset="0"/>
            </a:endParaRPr>
          </a:p>
        </p:txBody>
      </p:sp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4067175" y="2852738"/>
          <a:ext cx="1081088" cy="720725"/>
        </p:xfrm>
        <a:graphic>
          <a:graphicData uri="http://schemas.openxmlformats.org/presentationml/2006/ole">
            <p:oleObj spid="_x0000_s1026" name="Точечный рисунок" r:id="rId3" imgW="809738" imgH="561905" progId="PBrush">
              <p:embed/>
            </p:oleObj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Тепловые двигатели в народном хозяйстве.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Тепловые двигатели – необходимый атрибут современной цивилизации.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С  их помощью вырабатывается около  80 % электроэнергии.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Без тепловых двигателей (ДД, ДВС) невозможно представить современный транспорт.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Паротурбинные двигатели применяются на водном транспорте.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Газотурбинные -  в авиации.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Ракетные двигатели используются в ракетно – космической технике.</a:t>
            </a:r>
          </a:p>
          <a:p>
            <a:pPr eaLnBrk="1" hangingPunct="1"/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Водный транспорт.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1747" name="Содержимое 4"/>
          <p:cNvSpPr>
            <a:spLocks noGrp="1"/>
          </p:cNvSpPr>
          <p:nvPr>
            <p:ph sz="half" idx="1"/>
          </p:nvPr>
        </p:nvSpPr>
        <p:spPr>
          <a:xfrm>
            <a:off x="4429125" y="1357313"/>
            <a:ext cx="4214813" cy="4967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600" smtClean="0"/>
          </a:p>
          <a:p>
            <a:pPr eaLnBrk="1" hangingPunct="1">
              <a:lnSpc>
                <a:spcPct val="80000"/>
              </a:lnSpc>
            </a:pPr>
            <a:r>
              <a:rPr lang="ru-RU" sz="2600" smtClean="0"/>
              <a:t>Первый практически пригодный пароход построен в 1807 году Фультоном. (амер)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smtClean="0"/>
              <a:t>Первый российский пароход  «Елизавета» построен в 1815 году на заводе предпринимателя К.Н.Берда.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smtClean="0"/>
              <a:t> Его первый рейс был из Петербурга в Кронштадт.</a:t>
            </a:r>
          </a:p>
        </p:txBody>
      </p:sp>
      <p:pic>
        <p:nvPicPr>
          <p:cNvPr id="6" name="Picture 4" descr="водный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143125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Железнодорожный транспорт.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7" name="Picture 4" descr="ж-д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562225"/>
            <a:ext cx="4191000" cy="2800350"/>
          </a:xfrm>
        </p:spPr>
      </p:pic>
      <p:sp>
        <p:nvSpPr>
          <p:cNvPr id="32772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600" smtClean="0"/>
              <a:t>В 1829 году инженер Дж. Стефенсон построил лучший для того времени паровоз «Ракета».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smtClean="0"/>
              <a:t> Первый тепловоз  построен в 1924г. советским ученым Л.М.Таккелем.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600" smtClean="0"/>
              <a:t>    Тепловоз приводит в движение  двигатель внутреннего сгорания 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урока: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indent="-282575" eaLnBrk="1" hangingPunct="1">
              <a:buFont typeface="Wingdings 2" pitchFamily="18" charset="2"/>
              <a:buChar char=""/>
            </a:pPr>
            <a:r>
              <a:rPr lang="ru-RU" smtClean="0"/>
              <a:t>1.Сформировать  понятие о физических принципах действия тепловых двигателей.</a:t>
            </a:r>
          </a:p>
          <a:p>
            <a:pPr marL="365125" indent="-282575" eaLnBrk="1" hangingPunct="1">
              <a:buFont typeface="Wingdings 2" pitchFamily="18" charset="2"/>
              <a:buChar char=""/>
            </a:pPr>
            <a:r>
              <a:rPr lang="ru-RU" smtClean="0"/>
              <a:t>2.Познакомить учащихся   с важнейшими направлениями применения тепловых двигателей в народном хозяйстве.</a:t>
            </a:r>
          </a:p>
          <a:p>
            <a:pPr marL="365125" indent="-282575" eaLnBrk="1" hangingPunct="1">
              <a:buFont typeface="Wingdings 2" pitchFamily="18" charset="2"/>
              <a:buChar char=""/>
            </a:pPr>
            <a:r>
              <a:rPr lang="ru-RU" smtClean="0"/>
              <a:t>3. Выяснить экологические проблемы, связанные с использованием тепловых двигателей.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Автомобильный транспорт.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1" name="Picture 5" descr="216-102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sp>
        <p:nvSpPr>
          <p:cNvPr id="33796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65125" indent="-282575" eaLnBrk="1" hangingPunct="1">
              <a:buFont typeface="Wingdings 2" pitchFamily="18" charset="2"/>
              <a:buChar char=""/>
            </a:pPr>
            <a:r>
              <a:rPr lang="ru-RU" smtClean="0"/>
              <a:t>Прообразом современного автомобиля считают самодвижущуюся повозку немецких механиков Г.Даймлера  и Бенца. В 1883 году легкий ДВС был установлен на обычный	 конный экипаж.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Авиационный транспорт.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7" name="Picture 4" descr="самолёт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1571625"/>
            <a:ext cx="3214687" cy="1928813"/>
          </a:xfrm>
        </p:spPr>
      </p:pic>
      <p:sp>
        <p:nvSpPr>
          <p:cNvPr id="34820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600" smtClean="0"/>
              <a:t>17 декабря 1903 года американские изобретатели Орвил и  Уилбур Райт провели испытание первого в мире  самолета - аэроплана (планера, снабженного  ДВС).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smtClean="0"/>
              <a:t>Полет продолжался 12 секунд на высоте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600" smtClean="0"/>
              <a:t>      3 метра от земли.</a:t>
            </a:r>
          </a:p>
        </p:txBody>
      </p:sp>
      <p:pic>
        <p:nvPicPr>
          <p:cNvPr id="8" name="Picture 4" descr="самолёт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3929063"/>
            <a:ext cx="32146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Космический транспорт.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Picture 4" descr="ракета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" y="2790825"/>
            <a:ext cx="4114800" cy="234315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17 августа 1933 года в воздух поднялась  на высоту около 400 м  первая советская жидкостная ракета, сконструированная М.К.Тихомировым.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4 октября 1957 года был запущен первый искусственный спутник  Земли.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499350" cy="301146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Влияние тепловых двигателей на окружающую среду.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" name="Picture 11" descr="ekolog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2852738"/>
            <a:ext cx="27987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2565400"/>
            <a:ext cx="4143404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solidFill>
                  <a:schemeClr val="tx2">
                    <a:satMod val="130000"/>
                  </a:schemeClr>
                </a:solidFill>
              </a:rPr>
              <a:t>Объемы выбросов загрязняющих веществ в атмосферу от автотранспорта по Республике Хакасия.</a:t>
            </a:r>
            <a:endParaRPr lang="ru-RU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3011" name="Содержимое 3" descr="Хакасия"/>
          <p:cNvPicPr>
            <a:picLocks noGrp="1"/>
          </p:cNvPicPr>
          <p:nvPr>
            <p:ph idx="1"/>
          </p:nvPr>
        </p:nvPicPr>
        <p:blipFill>
          <a:blip r:embed="rId2"/>
          <a:srcRect l="961" t="3175" r="1923" b="15874"/>
          <a:stretch>
            <a:fillRect/>
          </a:stretch>
        </p:blipFill>
        <p:spPr>
          <a:xfrm>
            <a:off x="1571625" y="1857375"/>
            <a:ext cx="7215188" cy="3643313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59404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Повышение</a:t>
            </a:r>
            <a:br>
              <a:rPr lang="ru-RU" sz="5400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КПД теплового двигателя </a:t>
            </a:r>
            <a:br>
              <a:rPr lang="ru-RU" sz="5400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 охрана  окружающей среды.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2"/>
          <p:cNvSpPr>
            <a:spLocks noChangeArrowheads="1" noChangeShapeType="1" noTextEdit="1"/>
          </p:cNvSpPr>
          <p:nvPr/>
        </p:nvSpPr>
        <p:spPr bwMode="auto">
          <a:xfrm>
            <a:off x="914400" y="304800"/>
            <a:ext cx="7162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Но не стоит забывать, что тепловые двигатели</a:t>
            </a:r>
          </a:p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принося пользу человечеству, неблагоприятно</a:t>
            </a:r>
          </a:p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влияют на окружающую нас природу</a:t>
            </a:r>
          </a:p>
        </p:txBody>
      </p:sp>
      <p:pic>
        <p:nvPicPr>
          <p:cNvPr id="69635" name="Picture 3" descr="j00903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269875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 descr="j02819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3525" y="1746250"/>
            <a:ext cx="21336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 descr="j03351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057400"/>
            <a:ext cx="2514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6" descr="Водяные лили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4196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7" descr="Копия Зака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99238" y="3321050"/>
            <a:ext cx="2159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8" descr="IMG_15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504825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1" name="Picture 9" descr="ZMK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6538" y="5014913"/>
            <a:ext cx="2209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j02819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5925" y="1898650"/>
            <a:ext cx="21336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987425" y="784225"/>
            <a:ext cx="7431088" cy="173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800000"/>
                </a:solidFill>
              </a:rPr>
              <a:t>Раньше природа устрашала человека, а теперь человек устрашает природу…</a:t>
            </a:r>
          </a:p>
        </p:txBody>
      </p:sp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900113" y="2932113"/>
            <a:ext cx="7721600" cy="303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800000"/>
                </a:solidFill>
              </a:rPr>
              <a:t>1 тонна бензина выделяет 500-800 кг вредных веществ. В атмосферу ежегодно выбрасывается 5 млрд. тонн СО2. В состав выхлопных газов входит 1200 компонентов, в том числе оксиды углерода, азота, свинца и т. п. </a:t>
            </a:r>
          </a:p>
          <a:p>
            <a:pPr>
              <a:spcBef>
                <a:spcPct val="50000"/>
              </a:spcBef>
            </a:pP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285728"/>
          <a:ext cx="7499350" cy="5962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857250"/>
            <a:ext cx="7499350" cy="5391150"/>
          </a:xfrm>
        </p:spPr>
        <p:txBody>
          <a:bodyPr/>
          <a:lstStyle/>
          <a:p>
            <a:pPr eaLnBrk="1" hangingPunct="1"/>
            <a:endParaRPr lang="ru-RU" b="1" i="1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3600" b="1" i="1" smtClean="0"/>
              <a:t>    Использование тепловых двигателей дает человеку огромные возможности и одновременно является наиболее сильным фактором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b="1" i="1" smtClean="0"/>
              <a:t>    разрушения природы.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Актуализация знаний 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762000" y="1600200"/>
            <a:ext cx="7543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Bookman Old Style" pitchFamily="18" charset="0"/>
              </a:rPr>
              <a:t>1. Как определяются изменения внутренней энергии 		согласно первому закону термодинамики?</a:t>
            </a:r>
          </a:p>
        </p:txBody>
      </p:sp>
      <p:sp>
        <p:nvSpPr>
          <p:cNvPr id="35852" name="WordArt 12"/>
          <p:cNvSpPr>
            <a:spLocks noChangeArrowheads="1" noChangeShapeType="1" noTextEdit="1"/>
          </p:cNvSpPr>
          <p:nvPr/>
        </p:nvSpPr>
        <p:spPr bwMode="auto">
          <a:xfrm>
            <a:off x="5410200" y="2286000"/>
            <a:ext cx="3362325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50000">
                      <a:srgbClr val="FF9933"/>
                    </a:gs>
                    <a:gs pos="100000">
                      <a:srgbClr val="CC0000"/>
                    </a:gs>
                  </a:gsLst>
                  <a:lin ang="2700000" scaled="1"/>
                </a:gradFill>
                <a:latin typeface="Arial"/>
                <a:cs typeface="Arial"/>
              </a:rPr>
              <a:t>∆U=Q+A</a:t>
            </a: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50000">
                      <a:srgbClr val="FF9933"/>
                    </a:gs>
                    <a:gs pos="100000">
                      <a:srgbClr val="CC0000"/>
                    </a:gs>
                  </a:gsLst>
                  <a:lin ang="2700000" scaled="1"/>
                </a:gradFill>
                <a:latin typeface="Arial"/>
                <a:cs typeface="Arial"/>
              </a:rPr>
              <a:t>вн</a:t>
            </a:r>
          </a:p>
        </p:txBody>
      </p:sp>
      <p:sp>
        <p:nvSpPr>
          <p:cNvPr id="35854" name="WordArt 14"/>
          <p:cNvSpPr>
            <a:spLocks noChangeArrowheads="1" noChangeShapeType="1" noTextEdit="1"/>
          </p:cNvSpPr>
          <p:nvPr/>
        </p:nvSpPr>
        <p:spPr bwMode="auto">
          <a:xfrm>
            <a:off x="1295400" y="3276600"/>
            <a:ext cx="3429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Q=∆U+A</a:t>
            </a:r>
            <a:endParaRPr lang="ru-RU" sz="3600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76200" y="2757488"/>
            <a:ext cx="72390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Bookman Old Style" pitchFamily="18" charset="0"/>
              </a:rPr>
              <a:t>2. На что расходуется количество теплоты?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228600" y="4038600"/>
            <a:ext cx="7620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Bookman Old Style" pitchFamily="18" charset="0"/>
              </a:rPr>
              <a:t>3. Сформулируйте первый закон термодинамики для изопроцессов. Назовите процессы.</a:t>
            </a:r>
          </a:p>
        </p:txBody>
      </p:sp>
      <p:sp>
        <p:nvSpPr>
          <p:cNvPr id="35859" name="WordArt 19"/>
          <p:cNvSpPr>
            <a:spLocks noChangeArrowheads="1" noChangeShapeType="1" noTextEdit="1"/>
          </p:cNvSpPr>
          <p:nvPr/>
        </p:nvSpPr>
        <p:spPr bwMode="auto">
          <a:xfrm>
            <a:off x="609600" y="4800600"/>
            <a:ext cx="1066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Q=A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35860" name="WordArt 20"/>
          <p:cNvSpPr>
            <a:spLocks noChangeArrowheads="1" noChangeShapeType="1" noTextEdit="1"/>
          </p:cNvSpPr>
          <p:nvPr/>
        </p:nvSpPr>
        <p:spPr bwMode="auto">
          <a:xfrm>
            <a:off x="3276600" y="4876800"/>
            <a:ext cx="2514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Q=∆U+A</a:t>
            </a:r>
            <a:endParaRPr lang="ru-RU" sz="3600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5861" name="WordArt 21"/>
          <p:cNvSpPr>
            <a:spLocks noChangeArrowheads="1" noChangeShapeType="1" noTextEdit="1"/>
          </p:cNvSpPr>
          <p:nvPr/>
        </p:nvSpPr>
        <p:spPr bwMode="auto">
          <a:xfrm>
            <a:off x="1600200" y="5562600"/>
            <a:ext cx="1905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Q=∆U</a:t>
            </a:r>
            <a:endParaRPr lang="ru-RU" sz="3600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5862" name="WordArt 22"/>
          <p:cNvSpPr>
            <a:spLocks noChangeArrowheads="1" noChangeShapeType="1" noTextEdit="1"/>
          </p:cNvSpPr>
          <p:nvPr/>
        </p:nvSpPr>
        <p:spPr bwMode="auto">
          <a:xfrm>
            <a:off x="5257800" y="5562600"/>
            <a:ext cx="1905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A=-∆U</a:t>
            </a:r>
            <a:endParaRPr lang="ru-RU" sz="3600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/>
      <p:bldP spid="35850" grpId="0"/>
      <p:bldP spid="35852" grpId="0" animBg="1"/>
      <p:bldP spid="35854" grpId="0" animBg="1"/>
      <p:bldP spid="35856" grpId="0"/>
      <p:bldP spid="35857" grpId="0"/>
      <p:bldP spid="35859" grpId="0" animBg="1"/>
      <p:bldP spid="35860" grpId="0" animBg="1"/>
      <p:bldP spid="35861" grpId="0" animBg="1"/>
      <p:bldP spid="3586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14375" y="357188"/>
            <a:ext cx="7772400" cy="1857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Домашнее задание: </a:t>
            </a:r>
            <a:r>
              <a:rPr lang="ru-RU" dirty="0" err="1" smtClean="0"/>
              <a:t>п</a:t>
            </a:r>
            <a:r>
              <a:rPr lang="ru-RU" dirty="0" smtClean="0"/>
              <a:t>- 82                </a:t>
            </a:r>
            <a:r>
              <a:rPr lang="ru-RU" dirty="0" err="1" smtClean="0"/>
              <a:t>упр</a:t>
            </a:r>
            <a:r>
              <a:rPr lang="ru-RU" dirty="0" smtClean="0"/>
              <a:t> 15(11,12)</a:t>
            </a:r>
            <a:endParaRPr lang="ru-RU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2571750"/>
            <a:ext cx="40719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457200" y="1371600"/>
            <a:ext cx="4419600" cy="4343400"/>
          </a:xfrm>
          <a:prstGeom prst="star16">
            <a:avLst>
              <a:gd name="adj" fmla="val 37824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9331" name="WordArt 3"/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7467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Заселите остров: "Термодинамика"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формулами</a:t>
            </a:r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3276600" y="1981200"/>
            <a:ext cx="23812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1653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U</a:t>
            </a:r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1676400" y="1981200"/>
            <a:ext cx="5334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A</a:t>
            </a:r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9462" name="WordArt 6" descr="Белый мрамор"/>
          <p:cNvSpPr>
            <a:spLocks noChangeArrowheads="1" noChangeShapeType="1" noTextEdit="1"/>
          </p:cNvSpPr>
          <p:nvPr/>
        </p:nvSpPr>
        <p:spPr bwMode="auto">
          <a:xfrm>
            <a:off x="2314575" y="4135438"/>
            <a:ext cx="3524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Q</a:t>
            </a:r>
            <a:endParaRPr lang="ru-RU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3182938" y="2957513"/>
            <a:ext cx="4286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W</a:t>
            </a:r>
            <a:endParaRPr lang="ru-RU" sz="36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2946400" y="3929063"/>
            <a:ext cx="723900" cy="6985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∆ U</a:t>
            </a:r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9465" name="WordArt 9"/>
          <p:cNvSpPr>
            <a:spLocks noChangeArrowheads="1" noChangeShapeType="1" noTextEdit="1"/>
          </p:cNvSpPr>
          <p:nvPr/>
        </p:nvSpPr>
        <p:spPr bwMode="auto">
          <a:xfrm>
            <a:off x="990600" y="3657600"/>
            <a:ext cx="108585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P*∆V</a:t>
            </a:r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Что такое тепловой двигатель?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8667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ru-RU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</a:t>
            </a:r>
          </a:p>
          <a:p>
            <a:pPr eaLnBrk="1" hangingPunct="1"/>
            <a:r>
              <a:rPr lang="ru-RU" sz="12800" dirty="0" smtClean="0"/>
              <a:t>Тепловой двигатель – это устройство, преобразующее внутреннюю энергию топлива в механическую энергию.</a:t>
            </a:r>
          </a:p>
        </p:txBody>
      </p:sp>
      <p:pic>
        <p:nvPicPr>
          <p:cNvPr id="5" name="Picture 12" descr="350px-Dampfturbine_Laeufer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5288" y="3214686"/>
            <a:ext cx="4133850" cy="364331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Виды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тепловых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двигателей: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90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Устройство теплового двигателя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i="1" smtClean="0"/>
              <a:t>       Три основных элемента любого     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теплового</a:t>
            </a:r>
            <a:r>
              <a:rPr lang="ru-RU" i="1" smtClean="0"/>
              <a:t> двигателя: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1.Нагреватель, сообщающий энергию рабочему телу.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2. Рабочее тело (газ или пар), совершающее работу.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3.Холодильник, поглощающий часть энергии от рабочего тела.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90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 действия теплового двигателя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85860"/>
            <a:ext cx="5114932" cy="3357587"/>
          </a:xfrm>
        </p:spPr>
        <p:txBody>
          <a:bodyPr>
            <a:normAutofit fontScale="70000" lnSpcReduction="20000"/>
          </a:bodyPr>
          <a:lstStyle/>
          <a:p>
            <a:pPr marL="365125" indent="-282575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ru-RU" dirty="0" smtClean="0"/>
              <a:t>Принцип действия теплового двигателя основан на свойстве газа или пара при расширении совершать работу.</a:t>
            </a:r>
          </a:p>
          <a:p>
            <a:pPr marL="365125" indent="-282575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ru-RU" dirty="0" smtClean="0"/>
              <a:t>В процессе работы теплового двигателя периодически повторяются расширения и сжатия газа.</a:t>
            </a:r>
          </a:p>
          <a:p>
            <a:pPr marL="365125" indent="-282575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ru-RU" dirty="0" smtClean="0"/>
              <a:t>Расширения газа происходят самопроизвольно, а сжатия под действием внешней силы.</a:t>
            </a:r>
          </a:p>
        </p:txBody>
      </p:sp>
      <p:grpSp>
        <p:nvGrpSpPr>
          <p:cNvPr id="4" name="Group 108"/>
          <p:cNvGrpSpPr>
            <a:grpSpLocks/>
          </p:cNvGrpSpPr>
          <p:nvPr/>
        </p:nvGrpSpPr>
        <p:grpSpPr bwMode="auto">
          <a:xfrm>
            <a:off x="4357686" y="3143248"/>
            <a:ext cx="4786313" cy="3714752"/>
            <a:chOff x="1008" y="768"/>
            <a:chExt cx="3264" cy="2958"/>
          </a:xfrm>
        </p:grpSpPr>
        <p:grpSp>
          <p:nvGrpSpPr>
            <p:cNvPr id="5" name="Group 100"/>
            <p:cNvGrpSpPr>
              <a:grpSpLocks/>
            </p:cNvGrpSpPr>
            <p:nvPr/>
          </p:nvGrpSpPr>
          <p:grpSpPr bwMode="auto">
            <a:xfrm>
              <a:off x="1728" y="768"/>
              <a:ext cx="2335" cy="2958"/>
              <a:chOff x="1920" y="816"/>
              <a:chExt cx="2335" cy="2958"/>
            </a:xfrm>
          </p:grpSpPr>
          <p:sp>
            <p:nvSpPr>
              <p:cNvPr id="12" name="Rectangle 71"/>
              <p:cNvSpPr>
                <a:spLocks noChangeArrowheads="1"/>
              </p:cNvSpPr>
              <p:nvPr/>
            </p:nvSpPr>
            <p:spPr bwMode="auto">
              <a:xfrm>
                <a:off x="2748" y="1001"/>
                <a:ext cx="192" cy="416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3" name="AutoShape 11"/>
              <p:cNvSpPr>
                <a:spLocks noChangeArrowheads="1"/>
              </p:cNvSpPr>
              <p:nvPr/>
            </p:nvSpPr>
            <p:spPr bwMode="auto">
              <a:xfrm rot="35177384">
                <a:off x="3623" y="2552"/>
                <a:ext cx="227" cy="637"/>
              </a:xfrm>
              <a:custGeom>
                <a:avLst/>
                <a:gdLst>
                  <a:gd name="G0" fmla="+- 12427 0 0"/>
                  <a:gd name="G1" fmla="+- 0 0 0"/>
                  <a:gd name="G2" fmla="+- 12158 0 0"/>
                  <a:gd name="G3" fmla="+- G2 0 0"/>
                  <a:gd name="G4" fmla="*/ G3 32768 32059"/>
                  <a:gd name="G5" fmla="*/ G4 1 2"/>
                  <a:gd name="G6" fmla="+- 21600 0 12427"/>
                  <a:gd name="G7" fmla="*/ G6 0 6079"/>
                  <a:gd name="G8" fmla="+- G7 12427 0"/>
                  <a:gd name="T0" fmla="*/ 12427 w 21600"/>
                  <a:gd name="T1" fmla="*/ 0 h 21600"/>
                  <a:gd name="T2" fmla="*/ 12427 w 21600"/>
                  <a:gd name="T3" fmla="*/ 12158 h 21600"/>
                  <a:gd name="T4" fmla="*/ 6214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2427" y="0"/>
                    </a:lnTo>
                    <a:cubicBezTo>
                      <a:pt x="5564" y="0"/>
                      <a:pt x="0" y="5443"/>
                      <a:pt x="0" y="12158"/>
                    </a:cubicBezTo>
                    <a:lnTo>
                      <a:pt x="0" y="21600"/>
                    </a:lnTo>
                    <a:lnTo>
                      <a:pt x="12427" y="21600"/>
                    </a:lnTo>
                    <a:lnTo>
                      <a:pt x="12427" y="12158"/>
                    </a:lnTo>
                    <a:cubicBezTo>
                      <a:pt x="12427" y="12158"/>
                      <a:pt x="12427" y="12158"/>
                      <a:pt x="12427" y="1215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chemeClr val="bg2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4" name="AutoShape 9"/>
              <p:cNvSpPr>
                <a:spLocks noChangeArrowheads="1"/>
              </p:cNvSpPr>
              <p:nvPr/>
            </p:nvSpPr>
            <p:spPr bwMode="auto">
              <a:xfrm>
                <a:off x="3163" y="2665"/>
                <a:ext cx="509" cy="785"/>
              </a:xfrm>
              <a:prstGeom prst="star16">
                <a:avLst>
                  <a:gd name="adj" fmla="val 37500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5" name="AutoShape 5"/>
              <p:cNvSpPr>
                <a:spLocks noChangeArrowheads="1"/>
              </p:cNvSpPr>
              <p:nvPr/>
            </p:nvSpPr>
            <p:spPr bwMode="auto">
              <a:xfrm>
                <a:off x="2494" y="1833"/>
                <a:ext cx="701" cy="120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6" name="AutoShape 4"/>
              <p:cNvSpPr>
                <a:spLocks noChangeArrowheads="1"/>
              </p:cNvSpPr>
              <p:nvPr/>
            </p:nvSpPr>
            <p:spPr bwMode="auto">
              <a:xfrm>
                <a:off x="2239" y="1232"/>
                <a:ext cx="1242" cy="721"/>
              </a:xfrm>
              <a:prstGeom prst="flowChartAlternateProcess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auto">
              <a:xfrm>
                <a:off x="2239" y="2850"/>
                <a:ext cx="1242" cy="832"/>
              </a:xfrm>
              <a:prstGeom prst="flowChartAlternateProcess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8" name="AutoShape 10"/>
              <p:cNvSpPr>
                <a:spLocks noChangeArrowheads="1"/>
              </p:cNvSpPr>
              <p:nvPr/>
            </p:nvSpPr>
            <p:spPr bwMode="auto">
              <a:xfrm>
                <a:off x="3936" y="2592"/>
                <a:ext cx="319" cy="139"/>
              </a:xfrm>
              <a:prstGeom prst="flowChartTerminator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9" name="AutoShape 14"/>
              <p:cNvSpPr>
                <a:spLocks noChangeArrowheads="1"/>
              </p:cNvSpPr>
              <p:nvPr/>
            </p:nvSpPr>
            <p:spPr bwMode="auto">
              <a:xfrm rot="5400000">
                <a:off x="2706" y="3100"/>
                <a:ext cx="277" cy="701"/>
              </a:xfrm>
              <a:prstGeom prst="flowChartDelay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CC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0" name="Oval 16"/>
              <p:cNvSpPr>
                <a:spLocks noChangeArrowheads="1"/>
              </p:cNvSpPr>
              <p:nvPr/>
            </p:nvSpPr>
            <p:spPr bwMode="auto">
              <a:xfrm>
                <a:off x="2812" y="3450"/>
                <a:ext cx="64" cy="93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1" name="AutoShape 22"/>
              <p:cNvSpPr>
                <a:spLocks noChangeArrowheads="1"/>
              </p:cNvSpPr>
              <p:nvPr/>
            </p:nvSpPr>
            <p:spPr bwMode="auto">
              <a:xfrm rot="-1373433">
                <a:off x="2621" y="3035"/>
                <a:ext cx="382" cy="92"/>
              </a:xfrm>
              <a:prstGeom prst="flowChartTerminator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2" name="Rectangle 35"/>
              <p:cNvSpPr>
                <a:spLocks noChangeArrowheads="1"/>
              </p:cNvSpPr>
              <p:nvPr/>
            </p:nvSpPr>
            <p:spPr bwMode="auto">
              <a:xfrm>
                <a:off x="2494" y="1602"/>
                <a:ext cx="127" cy="1248"/>
              </a:xfrm>
              <a:prstGeom prst="rect">
                <a:avLst/>
              </a:prstGeom>
              <a:gradFill rotWithShape="1">
                <a:gsLst>
                  <a:gs pos="0">
                    <a:srgbClr val="A50021"/>
                  </a:gs>
                  <a:gs pos="50000">
                    <a:srgbClr val="FF0000"/>
                  </a:gs>
                  <a:gs pos="100000">
                    <a:srgbClr val="A50021"/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3" name="Rectangle 36"/>
              <p:cNvSpPr>
                <a:spLocks noChangeArrowheads="1"/>
              </p:cNvSpPr>
              <p:nvPr/>
            </p:nvSpPr>
            <p:spPr bwMode="auto">
              <a:xfrm>
                <a:off x="2239" y="1602"/>
                <a:ext cx="382" cy="323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50000">
                    <a:srgbClr val="A50021"/>
                  </a:gs>
                  <a:gs pos="100000">
                    <a:srgbClr val="FF0000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4" name="Rectangle 38"/>
              <p:cNvSpPr>
                <a:spLocks noChangeArrowheads="1"/>
              </p:cNvSpPr>
              <p:nvPr/>
            </p:nvSpPr>
            <p:spPr bwMode="auto">
              <a:xfrm>
                <a:off x="3067" y="1602"/>
                <a:ext cx="128" cy="1248"/>
              </a:xfrm>
              <a:prstGeom prst="rect">
                <a:avLst/>
              </a:prstGeom>
              <a:gradFill rotWithShape="1">
                <a:gsLst>
                  <a:gs pos="0">
                    <a:srgbClr val="0099FF"/>
                  </a:gs>
                  <a:gs pos="50000">
                    <a:schemeClr val="accent2"/>
                  </a:gs>
                  <a:gs pos="100000">
                    <a:srgbClr val="0099FF"/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5" name="Rectangle 37"/>
              <p:cNvSpPr>
                <a:spLocks noChangeArrowheads="1"/>
              </p:cNvSpPr>
              <p:nvPr/>
            </p:nvSpPr>
            <p:spPr bwMode="auto">
              <a:xfrm>
                <a:off x="3067" y="1602"/>
                <a:ext cx="414" cy="323"/>
              </a:xfrm>
              <a:prstGeom prst="rect">
                <a:avLst/>
              </a:prstGeom>
              <a:gradFill rotWithShape="1">
                <a:gsLst>
                  <a:gs pos="0">
                    <a:srgbClr val="0099FF"/>
                  </a:gs>
                  <a:gs pos="50000">
                    <a:schemeClr val="accent2"/>
                  </a:gs>
                  <a:gs pos="100000">
                    <a:srgbClr val="0099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6" name="Rectangle 33"/>
              <p:cNvSpPr>
                <a:spLocks noChangeArrowheads="1"/>
              </p:cNvSpPr>
              <p:nvPr/>
            </p:nvSpPr>
            <p:spPr bwMode="auto">
              <a:xfrm>
                <a:off x="2685" y="1509"/>
                <a:ext cx="318" cy="1341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7" name="Rectangle 34"/>
              <p:cNvSpPr>
                <a:spLocks noChangeArrowheads="1"/>
              </p:cNvSpPr>
              <p:nvPr/>
            </p:nvSpPr>
            <p:spPr bwMode="auto">
              <a:xfrm>
                <a:off x="2685" y="2064"/>
                <a:ext cx="318" cy="37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" name="Oval 47"/>
              <p:cNvSpPr>
                <a:spLocks noChangeArrowheads="1"/>
              </p:cNvSpPr>
              <p:nvPr/>
            </p:nvSpPr>
            <p:spPr bwMode="auto">
              <a:xfrm rot="14183077">
                <a:off x="2842" y="2131"/>
                <a:ext cx="188" cy="66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9" name="Oval 45"/>
              <p:cNvSpPr>
                <a:spLocks noChangeArrowheads="1"/>
              </p:cNvSpPr>
              <p:nvPr/>
            </p:nvSpPr>
            <p:spPr bwMode="auto">
              <a:xfrm rot="7407923">
                <a:off x="2657" y="2133"/>
                <a:ext cx="198" cy="65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0" name="Rectangle 40"/>
              <p:cNvSpPr>
                <a:spLocks noChangeArrowheads="1"/>
              </p:cNvSpPr>
              <p:nvPr/>
            </p:nvSpPr>
            <p:spPr bwMode="auto">
              <a:xfrm>
                <a:off x="2685" y="2064"/>
                <a:ext cx="32" cy="370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/>
            </p:nvSpPr>
            <p:spPr bwMode="auto">
              <a:xfrm>
                <a:off x="2971" y="2064"/>
                <a:ext cx="32" cy="370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/>
            </p:nvSpPr>
            <p:spPr bwMode="auto">
              <a:xfrm rot="5400000">
                <a:off x="2821" y="2283"/>
                <a:ext cx="47" cy="254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/>
            </p:nvSpPr>
            <p:spPr bwMode="auto">
              <a:xfrm rot="5400000">
                <a:off x="2821" y="1960"/>
                <a:ext cx="46" cy="254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4" name="AutoShape 26"/>
              <p:cNvSpPr>
                <a:spLocks noChangeArrowheads="1"/>
              </p:cNvSpPr>
              <p:nvPr/>
            </p:nvSpPr>
            <p:spPr bwMode="auto">
              <a:xfrm rot="6657009">
                <a:off x="2371" y="2678"/>
                <a:ext cx="831" cy="39"/>
              </a:xfrm>
              <a:prstGeom prst="flowChartTerminator">
                <a:avLst/>
              </a:prstGeom>
              <a:solidFill>
                <a:srgbClr val="A5002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" name="Oval 23"/>
              <p:cNvSpPr>
                <a:spLocks noChangeArrowheads="1"/>
              </p:cNvSpPr>
              <p:nvPr/>
            </p:nvSpPr>
            <p:spPr bwMode="auto">
              <a:xfrm rot="-820371">
                <a:off x="2590" y="3013"/>
                <a:ext cx="159" cy="231"/>
              </a:xfrm>
              <a:prstGeom prst="ellipse">
                <a:avLst/>
              </a:prstGeom>
              <a:solidFill>
                <a:srgbClr val="A5002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6" name="Oval 24"/>
              <p:cNvSpPr>
                <a:spLocks noChangeArrowheads="1"/>
              </p:cNvSpPr>
              <p:nvPr/>
            </p:nvSpPr>
            <p:spPr bwMode="auto">
              <a:xfrm rot="-820371">
                <a:off x="2654" y="3106"/>
                <a:ext cx="31" cy="46"/>
              </a:xfrm>
              <a:prstGeom prst="ellipse">
                <a:avLst/>
              </a:prstGeom>
              <a:solidFill>
                <a:srgbClr val="CC6600"/>
              </a:solidFill>
              <a:ln w="9525" algn="ctr">
                <a:solidFill>
                  <a:srgbClr val="FF9900"/>
                </a:solidFill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7" name="AutoShape 27"/>
              <p:cNvSpPr>
                <a:spLocks noChangeArrowheads="1"/>
              </p:cNvSpPr>
              <p:nvPr/>
            </p:nvSpPr>
            <p:spPr bwMode="auto">
              <a:xfrm rot="-820371">
                <a:off x="2801" y="2136"/>
                <a:ext cx="159" cy="231"/>
              </a:xfrm>
              <a:prstGeom prst="flowChartConnector">
                <a:avLst/>
              </a:prstGeom>
              <a:solidFill>
                <a:srgbClr val="A5002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8" name="Oval 31"/>
              <p:cNvSpPr>
                <a:spLocks noChangeArrowheads="1"/>
              </p:cNvSpPr>
              <p:nvPr/>
            </p:nvSpPr>
            <p:spPr bwMode="auto">
              <a:xfrm rot="-384467">
                <a:off x="2843" y="2232"/>
                <a:ext cx="32" cy="47"/>
              </a:xfrm>
              <a:prstGeom prst="ellipse">
                <a:avLst/>
              </a:prstGeom>
              <a:solidFill>
                <a:srgbClr val="CC6600"/>
              </a:solidFill>
              <a:ln w="9525" algn="ctr">
                <a:solidFill>
                  <a:srgbClr val="CC6600"/>
                </a:solidFill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9" name="Rectangle 51"/>
              <p:cNvSpPr>
                <a:spLocks noChangeArrowheads="1"/>
              </p:cNvSpPr>
              <p:nvPr/>
            </p:nvSpPr>
            <p:spPr bwMode="auto">
              <a:xfrm>
                <a:off x="2685" y="2018"/>
                <a:ext cx="318" cy="46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0" name="Rectangle 53"/>
              <p:cNvSpPr>
                <a:spLocks noChangeArrowheads="1"/>
              </p:cNvSpPr>
              <p:nvPr/>
            </p:nvSpPr>
            <p:spPr bwMode="auto">
              <a:xfrm>
                <a:off x="2366" y="1787"/>
                <a:ext cx="32" cy="1248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1" name="AutoShape 54"/>
              <p:cNvSpPr>
                <a:spLocks noChangeArrowheads="1"/>
              </p:cNvSpPr>
              <p:nvPr/>
            </p:nvSpPr>
            <p:spPr bwMode="auto">
              <a:xfrm rot="10800000">
                <a:off x="2270" y="1694"/>
                <a:ext cx="255" cy="139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969696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2" name="AutoShape 21"/>
              <p:cNvSpPr>
                <a:spLocks noChangeArrowheads="1"/>
              </p:cNvSpPr>
              <p:nvPr/>
            </p:nvSpPr>
            <p:spPr bwMode="auto">
              <a:xfrm rot="-294874">
                <a:off x="2334" y="2942"/>
                <a:ext cx="191" cy="278"/>
              </a:xfrm>
              <a:prstGeom prst="rtTriangl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3" name="Rectangle 61"/>
              <p:cNvSpPr>
                <a:spLocks noChangeArrowheads="1"/>
              </p:cNvSpPr>
              <p:nvPr/>
            </p:nvSpPr>
            <p:spPr bwMode="auto">
              <a:xfrm>
                <a:off x="3258" y="1787"/>
                <a:ext cx="32" cy="1248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4" name="AutoShape 62"/>
              <p:cNvSpPr>
                <a:spLocks noChangeArrowheads="1"/>
              </p:cNvSpPr>
              <p:nvPr/>
            </p:nvSpPr>
            <p:spPr bwMode="auto">
              <a:xfrm rot="10800000">
                <a:off x="3163" y="1694"/>
                <a:ext cx="255" cy="139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969696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5" name="AutoShape 20"/>
              <p:cNvSpPr>
                <a:spLocks noChangeArrowheads="1"/>
              </p:cNvSpPr>
              <p:nvPr/>
            </p:nvSpPr>
            <p:spPr bwMode="auto">
              <a:xfrm rot="-3130635">
                <a:off x="3128" y="2948"/>
                <a:ext cx="323" cy="128"/>
              </a:xfrm>
              <a:prstGeom prst="rtTriangl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6" name="AutoShape 73"/>
              <p:cNvSpPr>
                <a:spLocks noChangeArrowheads="1"/>
              </p:cNvSpPr>
              <p:nvPr/>
            </p:nvSpPr>
            <p:spPr bwMode="auto">
              <a:xfrm>
                <a:off x="2780" y="816"/>
                <a:ext cx="128" cy="185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7" name="Litebulb"/>
              <p:cNvSpPr>
                <a:spLocks noEditPoints="1" noChangeArrowheads="1"/>
              </p:cNvSpPr>
              <p:nvPr/>
            </p:nvSpPr>
            <p:spPr bwMode="auto">
              <a:xfrm rot="10800000">
                <a:off x="2780" y="1278"/>
                <a:ext cx="108" cy="139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7782 h 21600"/>
                  <a:gd name="T4" fmla="*/ 0 w 21600"/>
                  <a:gd name="T5" fmla="*/ 7782 h 21600"/>
                  <a:gd name="T6" fmla="*/ 10800 w 21600"/>
                  <a:gd name="T7" fmla="*/ 21600 h 21600"/>
                  <a:gd name="T8" fmla="*/ 3556 w 21600"/>
                  <a:gd name="T9" fmla="*/ 2188 h 21600"/>
                  <a:gd name="T10" fmla="*/ 18277 w 21600"/>
                  <a:gd name="T11" fmla="*/ 9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 extrusionOk="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rect">
                  <a:fillToRect l="50000" t="50000" r="50000" b="50000"/>
                </a:path>
              </a:gradFill>
              <a:ln w="571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8" name="Rectangle 75"/>
              <p:cNvSpPr>
                <a:spLocks noChangeArrowheads="1"/>
              </p:cNvSpPr>
              <p:nvPr/>
            </p:nvSpPr>
            <p:spPr bwMode="auto">
              <a:xfrm>
                <a:off x="2748" y="1232"/>
                <a:ext cx="192" cy="46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9" name="Rectangle 77"/>
              <p:cNvSpPr>
                <a:spLocks noChangeArrowheads="1"/>
              </p:cNvSpPr>
              <p:nvPr/>
            </p:nvSpPr>
            <p:spPr bwMode="auto">
              <a:xfrm>
                <a:off x="1920" y="3682"/>
                <a:ext cx="1848" cy="92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rgbClr val="969696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50" name="WordArt 87"/>
              <p:cNvSpPr>
                <a:spLocks noChangeArrowheads="1" noChangeShapeType="1" noTextEdit="1"/>
              </p:cNvSpPr>
              <p:nvPr/>
            </p:nvSpPr>
            <p:spPr bwMode="auto">
              <a:xfrm>
                <a:off x="2112" y="912"/>
                <a:ext cx="480" cy="1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i="1" kern="10">
                    <a:ln w="9525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  <a:latin typeface="Arial"/>
                    <a:cs typeface="Arial"/>
                  </a:rPr>
                  <a:t>впускной</a:t>
                </a:r>
              </a:p>
              <a:p>
                <a:pPr algn="ctr"/>
                <a:r>
                  <a:rPr lang="ru-RU" sz="3600" i="1" kern="10">
                    <a:ln w="9525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  <a:latin typeface="Arial"/>
                    <a:cs typeface="Arial"/>
                  </a:rPr>
                  <a:t>клапан</a:t>
                </a:r>
              </a:p>
            </p:txBody>
          </p:sp>
          <p:sp>
            <p:nvSpPr>
              <p:cNvPr id="51" name="AutoShape 92"/>
              <p:cNvSpPr>
                <a:spLocks noChangeArrowheads="1"/>
              </p:cNvSpPr>
              <p:nvPr/>
            </p:nvSpPr>
            <p:spPr bwMode="auto">
              <a:xfrm rot="10800000">
                <a:off x="3216" y="1104"/>
                <a:ext cx="96" cy="576"/>
              </a:xfrm>
              <a:prstGeom prst="downArrow">
                <a:avLst>
                  <a:gd name="adj1" fmla="val 50000"/>
                  <a:gd name="adj2" fmla="val 150000"/>
                </a:avLst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52" name="WordArt 93"/>
              <p:cNvSpPr>
                <a:spLocks noChangeArrowheads="1" noChangeShapeType="1" noTextEdit="1"/>
              </p:cNvSpPr>
              <p:nvPr/>
            </p:nvSpPr>
            <p:spPr bwMode="auto">
              <a:xfrm>
                <a:off x="3072" y="912"/>
                <a:ext cx="576" cy="1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CC3300"/>
                    </a:solidFill>
                    <a:effectLst>
                      <a:outerShdw dist="107763" dir="18900000" algn="ctr" rotWithShape="0">
                        <a:srgbClr val="868686">
                          <a:alpha val="50000"/>
                        </a:srgbClr>
                      </a:outerShdw>
                    </a:effectLst>
                    <a:latin typeface="Arial"/>
                    <a:cs typeface="Arial"/>
                  </a:rPr>
                  <a:t>выпускной</a:t>
                </a:r>
              </a:p>
              <a:p>
                <a:pPr algn="ctr"/>
                <a:r>
                  <a:rPr lang="ru-RU" sz="3600" kern="1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CC3300"/>
                    </a:solidFill>
                    <a:effectLst>
                      <a:outerShdw dist="107763" dir="18900000" algn="ctr" rotWithShape="0">
                        <a:srgbClr val="868686">
                          <a:alpha val="50000"/>
                        </a:srgbClr>
                      </a:outerShdw>
                    </a:effectLst>
                    <a:latin typeface="Arial"/>
                    <a:cs typeface="Arial"/>
                  </a:rPr>
                  <a:t> клапан</a:t>
                </a:r>
              </a:p>
            </p:txBody>
          </p:sp>
          <p:sp>
            <p:nvSpPr>
              <p:cNvPr id="53" name="AutoShape 94"/>
              <p:cNvSpPr>
                <a:spLocks noChangeArrowheads="1"/>
              </p:cNvSpPr>
              <p:nvPr/>
            </p:nvSpPr>
            <p:spPr bwMode="auto">
              <a:xfrm rot="10800000">
                <a:off x="2352" y="1104"/>
                <a:ext cx="96" cy="624"/>
              </a:xfrm>
              <a:prstGeom prst="upArrow">
                <a:avLst>
                  <a:gd name="adj1" fmla="val 50000"/>
                  <a:gd name="adj2" fmla="val 162500"/>
                </a:avLst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54" name="AutoShape 95"/>
              <p:cNvSpPr>
                <a:spLocks noChangeArrowheads="1"/>
              </p:cNvSpPr>
              <p:nvPr/>
            </p:nvSpPr>
            <p:spPr bwMode="auto">
              <a:xfrm rot="9004807">
                <a:off x="2928" y="1488"/>
                <a:ext cx="52" cy="224"/>
              </a:xfrm>
              <a:prstGeom prst="downArrow">
                <a:avLst>
                  <a:gd name="adj1" fmla="val 50000"/>
                  <a:gd name="adj2" fmla="val 107692"/>
                </a:avLst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55" name="WordArt 9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80" y="1728"/>
                <a:ext cx="240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CC33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107763" dir="18900000" algn="ctr" rotWithShape="0">
                        <a:srgbClr val="868686">
                          <a:alpha val="50000"/>
                        </a:srgbClr>
                      </a:outerShdw>
                    </a:effectLst>
                    <a:latin typeface="Arial"/>
                    <a:cs typeface="Arial"/>
                  </a:rPr>
                  <a:t>свеча</a:t>
                </a:r>
              </a:p>
            </p:txBody>
          </p:sp>
          <p:sp>
            <p:nvSpPr>
              <p:cNvPr id="56" name="AutoShape 98"/>
              <p:cNvSpPr>
                <a:spLocks noChangeArrowheads="1"/>
              </p:cNvSpPr>
              <p:nvPr/>
            </p:nvSpPr>
            <p:spPr bwMode="auto">
              <a:xfrm rot="3943643">
                <a:off x="2942" y="3025"/>
                <a:ext cx="80" cy="18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sp>
          <p:nvSpPr>
            <p:cNvPr id="6" name="AutoShape 101"/>
            <p:cNvSpPr>
              <a:spLocks noChangeArrowheads="1"/>
            </p:cNvSpPr>
            <p:nvPr/>
          </p:nvSpPr>
          <p:spPr bwMode="auto">
            <a:xfrm>
              <a:off x="1776" y="2496"/>
              <a:ext cx="768" cy="96"/>
            </a:xfrm>
            <a:prstGeom prst="rightArrow">
              <a:avLst>
                <a:gd name="adj1" fmla="val 50000"/>
                <a:gd name="adj2" fmla="val 20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" name="WordArt 102"/>
            <p:cNvSpPr>
              <a:spLocks noChangeArrowheads="1" noChangeShapeType="1" noTextEdit="1"/>
            </p:cNvSpPr>
            <p:nvPr/>
          </p:nvSpPr>
          <p:spPr bwMode="auto">
            <a:xfrm>
              <a:off x="1248" y="2534"/>
              <a:ext cx="480" cy="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107763" dir="189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цилиндр</a:t>
              </a:r>
            </a:p>
          </p:txBody>
        </p:sp>
        <p:sp>
          <p:nvSpPr>
            <p:cNvPr id="8" name="AutoShape 103"/>
            <p:cNvSpPr>
              <a:spLocks noChangeArrowheads="1"/>
            </p:cNvSpPr>
            <p:nvPr/>
          </p:nvSpPr>
          <p:spPr bwMode="auto">
            <a:xfrm>
              <a:off x="1536" y="2064"/>
              <a:ext cx="1008" cy="96"/>
            </a:xfrm>
            <a:prstGeom prst="rightArrow">
              <a:avLst>
                <a:gd name="adj1" fmla="val 50000"/>
                <a:gd name="adj2" fmla="val 2625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" name="WordArt 104"/>
            <p:cNvSpPr>
              <a:spLocks noChangeArrowheads="1" noChangeShapeType="1" noTextEdit="1"/>
            </p:cNvSpPr>
            <p:nvPr/>
          </p:nvSpPr>
          <p:spPr bwMode="auto">
            <a:xfrm>
              <a:off x="1008" y="2107"/>
              <a:ext cx="480" cy="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107763" dir="189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поршень</a:t>
              </a:r>
            </a:p>
          </p:txBody>
        </p:sp>
        <p:sp>
          <p:nvSpPr>
            <p:cNvPr id="10" name="AutoShape 105"/>
            <p:cNvSpPr>
              <a:spLocks noChangeArrowheads="1"/>
            </p:cNvSpPr>
            <p:nvPr/>
          </p:nvSpPr>
          <p:spPr bwMode="auto">
            <a:xfrm rot="9991586">
              <a:off x="2687" y="2447"/>
              <a:ext cx="1200" cy="71"/>
            </a:xfrm>
            <a:prstGeom prst="rightArrow">
              <a:avLst>
                <a:gd name="adj1" fmla="val 50000"/>
                <a:gd name="adj2" fmla="val 422535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" name="WordArt 106"/>
            <p:cNvSpPr>
              <a:spLocks noChangeArrowheads="1" noChangeShapeType="1" noTextEdit="1"/>
            </p:cNvSpPr>
            <p:nvPr/>
          </p:nvSpPr>
          <p:spPr bwMode="auto">
            <a:xfrm>
              <a:off x="3888" y="2208"/>
              <a:ext cx="384" cy="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107763" dir="189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шатун</a:t>
              </a:r>
            </a:p>
          </p:txBody>
        </p:sp>
      </p:grp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428625"/>
            <a:ext cx="3571875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Нагреватель.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2000" b="1" dirty="0">
                <a:latin typeface="Cambria Math"/>
                <a:ea typeface="Cambria Math"/>
                <a:cs typeface="Times New Roman" pitchFamily="18" charset="0"/>
              </a:rPr>
              <a:t>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25" y="5786438"/>
            <a:ext cx="3857625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Холодильник.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2000" b="1" dirty="0">
                <a:latin typeface="Cambria Math"/>
                <a:ea typeface="Cambria Math"/>
                <a:cs typeface="Times New Roman" pitchFamily="18" charset="0"/>
              </a:rPr>
              <a:t>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571625" y="3000375"/>
            <a:ext cx="2643188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Рабочее тело</a:t>
            </a:r>
          </a:p>
        </p:txBody>
      </p:sp>
      <p:sp>
        <p:nvSpPr>
          <p:cNvPr id="8" name="Стрелка вниз 7"/>
          <p:cNvSpPr/>
          <p:nvPr/>
        </p:nvSpPr>
        <p:spPr>
          <a:xfrm flipH="1">
            <a:off x="2071688" y="1500188"/>
            <a:ext cx="1571625" cy="142875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</a:rPr>
              <a:t>Q</a:t>
            </a:r>
            <a:r>
              <a:rPr lang="en-US">
                <a:solidFill>
                  <a:srgbClr val="FFFFFF"/>
                </a:solidFill>
                <a:latin typeface="Cambria Math" pitchFamily="18" charset="0"/>
              </a:rPr>
              <a:t>₁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286000" y="4214813"/>
            <a:ext cx="1214438" cy="1571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</a:rPr>
              <a:t>Q</a:t>
            </a:r>
            <a:r>
              <a:rPr lang="en-US">
                <a:solidFill>
                  <a:srgbClr val="FFFFFF"/>
                </a:solidFill>
                <a:latin typeface="Cambria Math" pitchFamily="18" charset="0"/>
              </a:rPr>
              <a:t>₂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572000" y="3071813"/>
            <a:ext cx="3429000" cy="1000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</a:rPr>
              <a:t>Q</a:t>
            </a:r>
            <a:r>
              <a:rPr lang="en-US">
                <a:solidFill>
                  <a:srgbClr val="FFFFFF"/>
                </a:solidFill>
                <a:latin typeface="Cambria Math" pitchFamily="18" charset="0"/>
              </a:rPr>
              <a:t>₁ - Q₂= A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23560" name="TextBox 12"/>
          <p:cNvSpPr txBox="1">
            <a:spLocks noChangeArrowheads="1"/>
          </p:cNvSpPr>
          <p:nvPr/>
        </p:nvSpPr>
        <p:spPr bwMode="auto">
          <a:xfrm>
            <a:off x="6143625" y="428625"/>
            <a:ext cx="250031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rbel" pitchFamily="34" charset="0"/>
              </a:rPr>
              <a:t>Как работает тепловой двигатель?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144</TotalTime>
  <Words>909</Words>
  <Application>Microsoft Office PowerPoint</Application>
  <PresentationFormat>Экран (4:3)</PresentationFormat>
  <Paragraphs>154</Paragraphs>
  <Slides>30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Трек</vt:lpstr>
      <vt:lpstr>Диаграмма</vt:lpstr>
      <vt:lpstr>Формула</vt:lpstr>
      <vt:lpstr>Точечный рисунок</vt:lpstr>
      <vt:lpstr>Слайд 1</vt:lpstr>
      <vt:lpstr>Цели урока:</vt:lpstr>
      <vt:lpstr> Актуализация знаний </vt:lpstr>
      <vt:lpstr>Слайд 4</vt:lpstr>
      <vt:lpstr>Что такое тепловой двигатель?</vt:lpstr>
      <vt:lpstr>Виды тепловых двигателей:</vt:lpstr>
      <vt:lpstr>Устройство теплового двигателя</vt:lpstr>
      <vt:lpstr>Принцип действия теплового двигателя</vt:lpstr>
      <vt:lpstr>Слайд 9</vt:lpstr>
      <vt:lpstr>Распределение энергии.</vt:lpstr>
      <vt:lpstr>КПД замкнутого цикла</vt:lpstr>
      <vt:lpstr>КПД теплового двигателя.</vt:lpstr>
      <vt:lpstr>КПД тепловых двигателей:</vt:lpstr>
      <vt:lpstr>Слайд 14</vt:lpstr>
      <vt:lpstr>Цикл Карно – самый эффективный цикл, имеющий максимальный КПД.</vt:lpstr>
      <vt:lpstr>Слайд 16</vt:lpstr>
      <vt:lpstr>Тепловые двигатели в народном хозяйстве.</vt:lpstr>
      <vt:lpstr>Водный транспорт.</vt:lpstr>
      <vt:lpstr> Железнодорожный транспорт.</vt:lpstr>
      <vt:lpstr>Автомобильный транспорт.</vt:lpstr>
      <vt:lpstr>Авиационный транспорт.</vt:lpstr>
      <vt:lpstr>Космический транспорт.</vt:lpstr>
      <vt:lpstr>Влияние тепловых двигателей на окружающую среду.</vt:lpstr>
      <vt:lpstr>Объемы выбросов загрязняющих веществ в атмосферу от автотранспорта по Республике Хакасия.</vt:lpstr>
      <vt:lpstr> Повышение  КПД теплового двигателя  и охрана  окружающей среды.</vt:lpstr>
      <vt:lpstr>Слайд 26</vt:lpstr>
      <vt:lpstr>Слайд 27</vt:lpstr>
      <vt:lpstr>Слайд 28</vt:lpstr>
      <vt:lpstr>Слайд 29</vt:lpstr>
      <vt:lpstr>Домашнее задание: п- 82                упр 15(11,12)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~</dc:creator>
  <cp:lastModifiedBy>~</cp:lastModifiedBy>
  <cp:revision>16</cp:revision>
  <dcterms:created xsi:type="dcterms:W3CDTF">2015-02-04T16:52:27Z</dcterms:created>
  <dcterms:modified xsi:type="dcterms:W3CDTF">2015-02-04T19:17:40Z</dcterms:modified>
</cp:coreProperties>
</file>