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77" r:id="rId5"/>
    <p:sldId id="259" r:id="rId6"/>
    <p:sldId id="260" r:id="rId7"/>
    <p:sldId id="278" r:id="rId8"/>
    <p:sldId id="279" r:id="rId9"/>
    <p:sldId id="280" r:id="rId10"/>
    <p:sldId id="281" r:id="rId11"/>
    <p:sldId id="264" r:id="rId12"/>
    <p:sldId id="276" r:id="rId13"/>
    <p:sldId id="266" r:id="rId14"/>
    <p:sldId id="267" r:id="rId15"/>
    <p:sldId id="261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595C-ACAC-41C4-9704-9BA0474985C0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741-9D43-4A28-A344-E75563802E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595C-ACAC-41C4-9704-9BA0474985C0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741-9D43-4A28-A344-E75563802E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595C-ACAC-41C4-9704-9BA0474985C0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741-9D43-4A28-A344-E75563802E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C4538-5F71-4B38-8449-23CF95E747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2058F-B407-4100-A352-76CCADEA5F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287D196-733C-4057-9DAB-D9CE489D6F5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595C-ACAC-41C4-9704-9BA0474985C0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741-9D43-4A28-A344-E75563802E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595C-ACAC-41C4-9704-9BA0474985C0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741-9D43-4A28-A344-E75563802E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595C-ACAC-41C4-9704-9BA0474985C0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741-9D43-4A28-A344-E75563802E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595C-ACAC-41C4-9704-9BA0474985C0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741-9D43-4A28-A344-E75563802E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595C-ACAC-41C4-9704-9BA0474985C0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741-9D43-4A28-A344-E75563802E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595C-ACAC-41C4-9704-9BA0474985C0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741-9D43-4A28-A344-E75563802E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595C-ACAC-41C4-9704-9BA0474985C0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741-9D43-4A28-A344-E75563802E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595C-ACAC-41C4-9704-9BA0474985C0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0741-9D43-4A28-A344-E75563802E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8595C-ACAC-41C4-9704-9BA0474985C0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B0741-9D43-4A28-A344-E75563802EA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gif"/><Relationship Id="rId3" Type="http://schemas.openxmlformats.org/officeDocument/2006/relationships/image" Target="../media/image23.gif"/><Relationship Id="rId7" Type="http://schemas.openxmlformats.org/officeDocument/2006/relationships/image" Target="../media/image27.gif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6.gif"/><Relationship Id="rId5" Type="http://schemas.openxmlformats.org/officeDocument/2006/relationships/image" Target="../media/image25.gif"/><Relationship Id="rId10" Type="http://schemas.openxmlformats.org/officeDocument/2006/relationships/image" Target="../media/image30.gif"/><Relationship Id="rId4" Type="http://schemas.openxmlformats.org/officeDocument/2006/relationships/image" Target="../media/image24.gif"/><Relationship Id="rId9" Type="http://schemas.openxmlformats.org/officeDocument/2006/relationships/image" Target="../media/image29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7.png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6.png"/><Relationship Id="rId4" Type="http://schemas.openxmlformats.org/officeDocument/2006/relationships/oleObject" Target="../embeddings/oleObject5.bin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9475" y="836613"/>
            <a:ext cx="2808288" cy="5048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Тема урока: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1547813" y="2205038"/>
            <a:ext cx="6161087" cy="1511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4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Формула тонкой линзы</a:t>
            </a:r>
          </a:p>
        </p:txBody>
      </p:sp>
      <p:pic>
        <p:nvPicPr>
          <p:cNvPr id="8198" name="Picture 6" descr="J022379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981075"/>
            <a:ext cx="942975" cy="1076325"/>
          </a:xfrm>
          <a:prstGeom prst="rect">
            <a:avLst/>
          </a:prstGeom>
          <a:noFill/>
        </p:spPr>
      </p:pic>
      <p:pic>
        <p:nvPicPr>
          <p:cNvPr id="8199" name="Picture 7" descr="J022379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0538" y="4652963"/>
            <a:ext cx="936625" cy="12493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323850" y="404813"/>
            <a:ext cx="8640763" cy="3600450"/>
            <a:chOff x="930" y="1207"/>
            <a:chExt cx="4399" cy="1951"/>
          </a:xfrm>
        </p:grpSpPr>
        <p:sp>
          <p:nvSpPr>
            <p:cNvPr id="4102" name="AutoShape 41" descr="20%"/>
            <p:cNvSpPr>
              <a:spLocks noChangeArrowheads="1"/>
            </p:cNvSpPr>
            <p:nvPr/>
          </p:nvSpPr>
          <p:spPr bwMode="auto">
            <a:xfrm rot="10800000">
              <a:off x="2699" y="2115"/>
              <a:ext cx="2222" cy="816"/>
            </a:xfrm>
            <a:prstGeom prst="rtTriangle">
              <a:avLst/>
            </a:prstGeom>
            <a:pattFill prst="pct20">
              <a:fgClr>
                <a:schemeClr val="accent1"/>
              </a:fgClr>
              <a:bgClr>
                <a:srgbClr val="FFFF00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3" name="AutoShape 40" descr="20%"/>
            <p:cNvSpPr>
              <a:spLocks noChangeArrowheads="1"/>
            </p:cNvSpPr>
            <p:nvPr/>
          </p:nvSpPr>
          <p:spPr bwMode="auto">
            <a:xfrm>
              <a:off x="1429" y="1661"/>
              <a:ext cx="1270" cy="454"/>
            </a:xfrm>
            <a:prstGeom prst="rtTriangle">
              <a:avLst/>
            </a:prstGeom>
            <a:pattFill prst="pct20">
              <a:fgClr>
                <a:schemeClr val="accent1"/>
              </a:fgClr>
              <a:bgClr>
                <a:srgbClr val="FFFF00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4" name="Line 9"/>
            <p:cNvSpPr>
              <a:spLocks noChangeShapeType="1"/>
            </p:cNvSpPr>
            <p:nvPr/>
          </p:nvSpPr>
          <p:spPr bwMode="auto">
            <a:xfrm>
              <a:off x="930" y="2115"/>
              <a:ext cx="41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5" name="Line 10"/>
            <p:cNvSpPr>
              <a:spLocks noChangeShapeType="1"/>
            </p:cNvSpPr>
            <p:nvPr/>
          </p:nvSpPr>
          <p:spPr bwMode="auto">
            <a:xfrm>
              <a:off x="2699" y="1207"/>
              <a:ext cx="0" cy="1679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6" name="Line 11"/>
            <p:cNvSpPr>
              <a:spLocks noChangeShapeType="1"/>
            </p:cNvSpPr>
            <p:nvPr/>
          </p:nvSpPr>
          <p:spPr bwMode="auto">
            <a:xfrm>
              <a:off x="3515" y="2024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7" name="Line 12"/>
            <p:cNvSpPr>
              <a:spLocks noChangeShapeType="1"/>
            </p:cNvSpPr>
            <p:nvPr/>
          </p:nvSpPr>
          <p:spPr bwMode="auto">
            <a:xfrm>
              <a:off x="4332" y="2024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8" name="Line 13"/>
            <p:cNvSpPr>
              <a:spLocks noChangeShapeType="1"/>
            </p:cNvSpPr>
            <p:nvPr/>
          </p:nvSpPr>
          <p:spPr bwMode="auto">
            <a:xfrm>
              <a:off x="1882" y="2024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9" name="Line 14"/>
            <p:cNvSpPr>
              <a:spLocks noChangeShapeType="1"/>
            </p:cNvSpPr>
            <p:nvPr/>
          </p:nvSpPr>
          <p:spPr bwMode="auto">
            <a:xfrm>
              <a:off x="1066" y="2024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0" name="Line 15"/>
            <p:cNvSpPr>
              <a:spLocks noChangeShapeType="1"/>
            </p:cNvSpPr>
            <p:nvPr/>
          </p:nvSpPr>
          <p:spPr bwMode="auto">
            <a:xfrm flipV="1">
              <a:off x="1429" y="1661"/>
              <a:ext cx="0" cy="454"/>
            </a:xfrm>
            <a:prstGeom prst="line">
              <a:avLst/>
            </a:prstGeom>
            <a:noFill/>
            <a:ln w="57150">
              <a:solidFill>
                <a:srgbClr val="FF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1" name="Line 16"/>
            <p:cNvSpPr>
              <a:spLocks noChangeShapeType="1"/>
            </p:cNvSpPr>
            <p:nvPr/>
          </p:nvSpPr>
          <p:spPr bwMode="auto">
            <a:xfrm>
              <a:off x="1429" y="1661"/>
              <a:ext cx="12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2" name="Line 17"/>
            <p:cNvSpPr>
              <a:spLocks noChangeShapeType="1"/>
            </p:cNvSpPr>
            <p:nvPr/>
          </p:nvSpPr>
          <p:spPr bwMode="auto">
            <a:xfrm>
              <a:off x="2699" y="1661"/>
              <a:ext cx="2630" cy="14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3" name="Line 18"/>
            <p:cNvSpPr>
              <a:spLocks noChangeShapeType="1"/>
            </p:cNvSpPr>
            <p:nvPr/>
          </p:nvSpPr>
          <p:spPr bwMode="auto">
            <a:xfrm>
              <a:off x="1429" y="1661"/>
              <a:ext cx="3764" cy="13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4" name="Line 19"/>
            <p:cNvSpPr>
              <a:spLocks noChangeShapeType="1"/>
            </p:cNvSpPr>
            <p:nvPr/>
          </p:nvSpPr>
          <p:spPr bwMode="auto">
            <a:xfrm>
              <a:off x="4921" y="2115"/>
              <a:ext cx="0" cy="816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5" name="Text Box 20"/>
            <p:cNvSpPr txBox="1">
              <a:spLocks noChangeArrowheads="1"/>
            </p:cNvSpPr>
            <p:nvPr/>
          </p:nvSpPr>
          <p:spPr bwMode="auto">
            <a:xfrm>
              <a:off x="1791" y="1842"/>
              <a:ext cx="165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charset="0"/>
                </a:rPr>
                <a:t>F</a:t>
              </a:r>
              <a:endParaRPr lang="ru-RU" b="1">
                <a:latin typeface="Arial" charset="0"/>
              </a:endParaRPr>
            </a:p>
          </p:txBody>
        </p:sp>
        <p:sp>
          <p:nvSpPr>
            <p:cNvPr id="4116" name="Text Box 21"/>
            <p:cNvSpPr txBox="1">
              <a:spLocks noChangeArrowheads="1"/>
            </p:cNvSpPr>
            <p:nvPr/>
          </p:nvSpPr>
          <p:spPr bwMode="auto">
            <a:xfrm>
              <a:off x="3424" y="1797"/>
              <a:ext cx="165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charset="0"/>
                </a:rPr>
                <a:t>F</a:t>
              </a:r>
              <a:endParaRPr lang="ru-RU" b="1">
                <a:latin typeface="Arial" charset="0"/>
              </a:endParaRPr>
            </a:p>
          </p:txBody>
        </p:sp>
        <p:sp>
          <p:nvSpPr>
            <p:cNvPr id="4117" name="Text Box 22"/>
            <p:cNvSpPr txBox="1">
              <a:spLocks noChangeArrowheads="1"/>
            </p:cNvSpPr>
            <p:nvPr/>
          </p:nvSpPr>
          <p:spPr bwMode="auto">
            <a:xfrm>
              <a:off x="930" y="1797"/>
              <a:ext cx="230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charset="0"/>
                </a:rPr>
                <a:t>2F</a:t>
              </a:r>
              <a:endParaRPr lang="ru-RU" b="1">
                <a:latin typeface="Arial" charset="0"/>
              </a:endParaRPr>
            </a:p>
          </p:txBody>
        </p:sp>
        <p:sp>
          <p:nvSpPr>
            <p:cNvPr id="4118" name="Text Box 23"/>
            <p:cNvSpPr txBox="1">
              <a:spLocks noChangeArrowheads="1"/>
            </p:cNvSpPr>
            <p:nvPr/>
          </p:nvSpPr>
          <p:spPr bwMode="auto">
            <a:xfrm>
              <a:off x="4195" y="1797"/>
              <a:ext cx="230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charset="0"/>
                </a:rPr>
                <a:t>2F</a:t>
              </a:r>
              <a:endParaRPr lang="ru-RU" b="1">
                <a:latin typeface="Arial" charset="0"/>
              </a:endParaRPr>
            </a:p>
          </p:txBody>
        </p:sp>
        <p:sp>
          <p:nvSpPr>
            <p:cNvPr id="4119" name="AutoShape 24"/>
            <p:cNvSpPr>
              <a:spLocks/>
            </p:cNvSpPr>
            <p:nvPr/>
          </p:nvSpPr>
          <p:spPr bwMode="auto">
            <a:xfrm rot="5400000">
              <a:off x="3742" y="936"/>
              <a:ext cx="136" cy="2222"/>
            </a:xfrm>
            <a:prstGeom prst="leftBrace">
              <a:avLst>
                <a:gd name="adj1" fmla="val 136152"/>
                <a:gd name="adj2" fmla="val 44778"/>
              </a:avLst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0" name="Text Box 25"/>
            <p:cNvSpPr txBox="1">
              <a:spLocks noChangeArrowheads="1"/>
            </p:cNvSpPr>
            <p:nvPr/>
          </p:nvSpPr>
          <p:spPr bwMode="auto">
            <a:xfrm>
              <a:off x="2018" y="2341"/>
              <a:ext cx="165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66"/>
                  </a:solidFill>
                  <a:latin typeface="Arial" charset="0"/>
                </a:rPr>
                <a:t>d</a:t>
              </a:r>
              <a:endParaRPr lang="ru-RU" b="1">
                <a:solidFill>
                  <a:srgbClr val="FF0066"/>
                </a:solidFill>
                <a:latin typeface="Arial" charset="0"/>
              </a:endParaRPr>
            </a:p>
          </p:txBody>
        </p:sp>
        <p:sp>
          <p:nvSpPr>
            <p:cNvPr id="4121" name="AutoShape 26"/>
            <p:cNvSpPr>
              <a:spLocks/>
            </p:cNvSpPr>
            <p:nvPr/>
          </p:nvSpPr>
          <p:spPr bwMode="auto">
            <a:xfrm rot="16200000" flipV="1">
              <a:off x="1973" y="1571"/>
              <a:ext cx="181" cy="1270"/>
            </a:xfrm>
            <a:prstGeom prst="leftBrace">
              <a:avLst>
                <a:gd name="adj1" fmla="val 58471"/>
                <a:gd name="adj2" fmla="val 45898"/>
              </a:avLst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2" name="Text Box 27"/>
            <p:cNvSpPr txBox="1">
              <a:spLocks noChangeArrowheads="1"/>
            </p:cNvSpPr>
            <p:nvPr/>
          </p:nvSpPr>
          <p:spPr bwMode="auto">
            <a:xfrm>
              <a:off x="3833" y="1752"/>
              <a:ext cx="133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3300"/>
                  </a:solidFill>
                  <a:latin typeface="Arial" charset="0"/>
                </a:rPr>
                <a:t>f</a:t>
              </a:r>
              <a:endParaRPr lang="ru-RU" b="1">
                <a:solidFill>
                  <a:srgbClr val="FF3300"/>
                </a:solidFill>
                <a:latin typeface="Arial" charset="0"/>
              </a:endParaRPr>
            </a:p>
          </p:txBody>
        </p:sp>
        <p:sp>
          <p:nvSpPr>
            <p:cNvPr id="4123" name="Text Box 28"/>
            <p:cNvSpPr txBox="1">
              <a:spLocks noChangeArrowheads="1"/>
            </p:cNvSpPr>
            <p:nvPr/>
          </p:nvSpPr>
          <p:spPr bwMode="auto">
            <a:xfrm>
              <a:off x="4921" y="2387"/>
              <a:ext cx="178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66FF"/>
                  </a:solidFill>
                  <a:latin typeface="Arial" charset="0"/>
                </a:rPr>
                <a:t>H</a:t>
              </a:r>
              <a:endParaRPr lang="ru-RU" b="1">
                <a:solidFill>
                  <a:srgbClr val="0066FF"/>
                </a:solidFill>
                <a:latin typeface="Arial" charset="0"/>
              </a:endParaRPr>
            </a:p>
          </p:txBody>
        </p:sp>
        <p:sp>
          <p:nvSpPr>
            <p:cNvPr id="4124" name="Text Box 29"/>
            <p:cNvSpPr txBox="1">
              <a:spLocks noChangeArrowheads="1"/>
            </p:cNvSpPr>
            <p:nvPr/>
          </p:nvSpPr>
          <p:spPr bwMode="auto">
            <a:xfrm>
              <a:off x="1202" y="1752"/>
              <a:ext cx="165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66FF"/>
                  </a:solidFill>
                  <a:latin typeface="Arial" charset="0"/>
                </a:rPr>
                <a:t>h</a:t>
              </a:r>
              <a:endParaRPr lang="ru-RU" b="1">
                <a:solidFill>
                  <a:srgbClr val="0066FF"/>
                </a:solidFill>
                <a:latin typeface="Arial" charset="0"/>
              </a:endParaRPr>
            </a:p>
          </p:txBody>
        </p:sp>
      </p:grpSp>
      <p:graphicFrame>
        <p:nvGraphicFramePr>
          <p:cNvPr id="1026" name="Object 44"/>
          <p:cNvGraphicFramePr>
            <a:graphicFrameLocks noChangeAspect="1"/>
          </p:cNvGraphicFramePr>
          <p:nvPr/>
        </p:nvGraphicFramePr>
        <p:xfrm>
          <a:off x="2962275" y="4454525"/>
          <a:ext cx="871538" cy="514350"/>
        </p:xfrm>
        <a:graphic>
          <a:graphicData uri="http://schemas.openxmlformats.org/presentationml/2006/ole">
            <p:oleObj spid="_x0000_s3074" name="Формула" r:id="rId3" imgW="279360" imgH="164880" progId="Equation.3">
              <p:embed/>
            </p:oleObj>
          </a:graphicData>
        </a:graphic>
      </p:graphicFrame>
      <p:sp>
        <p:nvSpPr>
          <p:cNvPr id="1029" name="Text Box 45"/>
          <p:cNvSpPr txBox="1">
            <a:spLocks noChangeArrowheads="1"/>
          </p:cNvSpPr>
          <p:nvPr/>
        </p:nvSpPr>
        <p:spPr bwMode="auto">
          <a:xfrm>
            <a:off x="3860800" y="4448175"/>
            <a:ext cx="348773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3366"/>
                </a:solidFill>
                <a:latin typeface="Arial" charset="0"/>
              </a:rPr>
              <a:t>- увеличение линзы</a:t>
            </a:r>
          </a:p>
        </p:txBody>
      </p:sp>
      <p:graphicFrame>
        <p:nvGraphicFramePr>
          <p:cNvPr id="5166" name="Object 46"/>
          <p:cNvGraphicFramePr>
            <a:graphicFrameLocks noChangeAspect="1"/>
          </p:cNvGraphicFramePr>
          <p:nvPr/>
        </p:nvGraphicFramePr>
        <p:xfrm>
          <a:off x="1438275" y="4149725"/>
          <a:ext cx="1538288" cy="1223963"/>
        </p:xfrm>
        <a:graphic>
          <a:graphicData uri="http://schemas.openxmlformats.org/presentationml/2006/ole">
            <p:oleObj spid="_x0000_s3075" name="Формула" r:id="rId4" imgW="4950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7" name="Line 27"/>
          <p:cNvSpPr>
            <a:spLocks noChangeShapeType="1"/>
          </p:cNvSpPr>
          <p:nvPr/>
        </p:nvSpPr>
        <p:spPr bwMode="auto">
          <a:xfrm>
            <a:off x="2555875" y="32131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1331913" y="3213100"/>
            <a:ext cx="66960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4643438" y="1052513"/>
            <a:ext cx="0" cy="42481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5508625" y="3141663"/>
            <a:ext cx="142875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67" name="Oval 7"/>
          <p:cNvSpPr>
            <a:spLocks noChangeArrowheads="1"/>
          </p:cNvSpPr>
          <p:nvPr/>
        </p:nvSpPr>
        <p:spPr bwMode="auto">
          <a:xfrm>
            <a:off x="3636963" y="3141663"/>
            <a:ext cx="142875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3563938" y="3284538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F</a:t>
            </a:r>
            <a:endParaRPr lang="ru-RU" b="1">
              <a:solidFill>
                <a:srgbClr val="0000FF"/>
              </a:solidFill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5435600" y="3284538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F</a:t>
            </a:r>
            <a:endParaRPr lang="ru-RU" b="1">
              <a:solidFill>
                <a:srgbClr val="0000FF"/>
              </a:solidFill>
            </a:endParaRPr>
          </a:p>
        </p:txBody>
      </p:sp>
      <p:sp>
        <p:nvSpPr>
          <p:cNvPr id="15374" name="AutoShape 14"/>
          <p:cNvSpPr>
            <a:spLocks noChangeArrowheads="1"/>
          </p:cNvSpPr>
          <p:nvPr/>
        </p:nvSpPr>
        <p:spPr bwMode="auto">
          <a:xfrm>
            <a:off x="2411413" y="3070225"/>
            <a:ext cx="288925" cy="287338"/>
          </a:xfrm>
          <a:prstGeom prst="sun">
            <a:avLst>
              <a:gd name="adj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V="1">
            <a:off x="2555875" y="2060575"/>
            <a:ext cx="2087563" cy="11525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5580063" y="1196975"/>
            <a:ext cx="0" cy="403225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5651500" y="1125538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6600"/>
                </a:solidFill>
              </a:rPr>
              <a:t>M</a:t>
            </a:r>
            <a:endParaRPr lang="ru-RU" b="1">
              <a:solidFill>
                <a:srgbClr val="006600"/>
              </a:solidFill>
            </a:endParaRP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5651500" y="4941888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6600"/>
                </a:solidFill>
              </a:rPr>
              <a:t>N</a:t>
            </a:r>
            <a:endParaRPr lang="ru-RU" b="1">
              <a:solidFill>
                <a:srgbClr val="006600"/>
              </a:solidFill>
            </a:endParaRP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4211638" y="278130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O</a:t>
            </a:r>
            <a:endParaRPr lang="ru-RU" b="1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 flipV="1">
            <a:off x="4643438" y="2636838"/>
            <a:ext cx="936625" cy="5762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5580063" y="234950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B</a:t>
            </a:r>
            <a:endParaRPr lang="ru-RU" b="1">
              <a:solidFill>
                <a:srgbClr val="0000FF"/>
              </a:solidFill>
            </a:endParaRP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2124075" y="27082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S</a:t>
            </a:r>
            <a:endParaRPr lang="ru-RU" b="1">
              <a:solidFill>
                <a:srgbClr val="0000FF"/>
              </a:solidFill>
            </a:endParaRP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4643438" y="1773238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A</a:t>
            </a:r>
            <a:endParaRPr lang="ru-RU" b="1">
              <a:solidFill>
                <a:srgbClr val="0000FF"/>
              </a:solidFill>
            </a:endParaRPr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>
            <a:off x="4643438" y="2060575"/>
            <a:ext cx="2305050" cy="14398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5" name="AutoShape 25"/>
          <p:cNvSpPr>
            <a:spLocks noChangeArrowheads="1"/>
          </p:cNvSpPr>
          <p:nvPr/>
        </p:nvSpPr>
        <p:spPr bwMode="auto">
          <a:xfrm>
            <a:off x="6370638" y="3070225"/>
            <a:ext cx="288925" cy="287338"/>
          </a:xfrm>
          <a:prstGeom prst="sun">
            <a:avLst>
              <a:gd name="adj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6516688" y="270827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S</a:t>
            </a:r>
            <a:r>
              <a:rPr lang="en-US" b="1" baseline="-25000">
                <a:solidFill>
                  <a:srgbClr val="0000FF"/>
                </a:solidFill>
              </a:rPr>
              <a:t>1</a:t>
            </a:r>
            <a:endParaRPr lang="ru-RU" b="1" baseline="-25000">
              <a:solidFill>
                <a:srgbClr val="0000FF"/>
              </a:solidFill>
            </a:endParaRPr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>
            <a:off x="2555875" y="3644900"/>
            <a:ext cx="20875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lg" len="lg"/>
            <a:tailEnd type="arrow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9" name="Text Box 29"/>
          <p:cNvSpPr txBox="1">
            <a:spLocks noChangeArrowheads="1"/>
          </p:cNvSpPr>
          <p:nvPr/>
        </p:nvSpPr>
        <p:spPr bwMode="auto">
          <a:xfrm>
            <a:off x="3421063" y="3573463"/>
            <a:ext cx="358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</a:t>
            </a:r>
            <a:endParaRPr lang="ru-RU"/>
          </a:p>
        </p:txBody>
      </p:sp>
      <p:sp>
        <p:nvSpPr>
          <p:cNvPr id="15390" name="Line 30"/>
          <p:cNvSpPr>
            <a:spLocks noChangeShapeType="1"/>
          </p:cNvSpPr>
          <p:nvPr/>
        </p:nvSpPr>
        <p:spPr bwMode="auto">
          <a:xfrm>
            <a:off x="6516688" y="32131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91" name="Line 31"/>
          <p:cNvSpPr>
            <a:spLocks noChangeShapeType="1"/>
          </p:cNvSpPr>
          <p:nvPr/>
        </p:nvSpPr>
        <p:spPr bwMode="auto">
          <a:xfrm>
            <a:off x="4643438" y="3644900"/>
            <a:ext cx="18732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lg" len="lg"/>
            <a:tailEnd type="arrow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5724525" y="3573463"/>
            <a:ext cx="358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7" grpId="0" animBg="1"/>
      <p:bldP spid="15364" grpId="0" animBg="1"/>
      <p:bldP spid="15365" grpId="0" animBg="1"/>
      <p:bldP spid="15366" grpId="0" animBg="1"/>
      <p:bldP spid="15367" grpId="0" animBg="1"/>
      <p:bldP spid="15369" grpId="0"/>
      <p:bldP spid="15370" grpId="0"/>
      <p:bldP spid="15374" grpId="0" animBg="1"/>
      <p:bldP spid="15375" grpId="0" animBg="1"/>
      <p:bldP spid="15376" grpId="0" animBg="1"/>
      <p:bldP spid="15377" grpId="0"/>
      <p:bldP spid="15378" grpId="0"/>
      <p:bldP spid="15379" grpId="0"/>
      <p:bldP spid="15380" grpId="0" animBg="1"/>
      <p:bldP spid="15381" grpId="0"/>
      <p:bldP spid="15382" grpId="0"/>
      <p:bldP spid="15383" grpId="0"/>
      <p:bldP spid="15384" grpId="0" animBg="1"/>
      <p:bldP spid="15385" grpId="0" animBg="1"/>
      <p:bldP spid="15386" grpId="0"/>
      <p:bldP spid="15388" grpId="0" animBg="1"/>
      <p:bldP spid="15389" grpId="0"/>
      <p:bldP spid="15390" grpId="0" animBg="1"/>
      <p:bldP spid="15391" grpId="0" animBg="1"/>
      <p:bldP spid="1539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1403350" y="3789363"/>
            <a:ext cx="6624638" cy="2232025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  <a:tabLst>
                <a:tab pos="3048000" algn="l"/>
              </a:tabLst>
            </a:pPr>
            <a:r>
              <a:rPr lang="ru-RU" sz="2400" dirty="0">
                <a:solidFill>
                  <a:srgbClr val="0000FF"/>
                </a:solidFill>
                <a:latin typeface="Verdana" pitchFamily="34" charset="0"/>
              </a:rPr>
              <a:t>∆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</a:rPr>
              <a:t>SAS</a:t>
            </a:r>
            <a:r>
              <a:rPr lang="en-US" sz="2400" baseline="-25000" dirty="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</a:t>
            </a:r>
            <a:r>
              <a:rPr lang="ru-RU" sz="2400" dirty="0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∆OBS</a:t>
            </a:r>
            <a:r>
              <a:rPr lang="en-US" sz="2400" baseline="-25000" dirty="0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1 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</a:t>
            </a:r>
            <a:r>
              <a:rPr lang="ru-RU" sz="2400" dirty="0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</a:rPr>
              <a:t>SS</a:t>
            </a:r>
            <a:r>
              <a:rPr lang="en-US" sz="2400" baseline="-25000" dirty="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</a:rPr>
              <a:t>/ OS</a:t>
            </a:r>
            <a:r>
              <a:rPr lang="en-US" sz="2400" baseline="-25000" dirty="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</a:rPr>
              <a:t>= AS</a:t>
            </a:r>
            <a:r>
              <a:rPr lang="en-US" sz="2400" baseline="-25000" dirty="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</a:rPr>
              <a:t>/ BS</a:t>
            </a:r>
            <a:r>
              <a:rPr lang="en-US" sz="2400" baseline="-25000" dirty="0">
                <a:solidFill>
                  <a:srgbClr val="0000FF"/>
                </a:solidFill>
                <a:latin typeface="Verdana" pitchFamily="34" charset="0"/>
              </a:rPr>
              <a:t>1</a:t>
            </a:r>
          </a:p>
          <a:p>
            <a:pPr>
              <a:buFontTx/>
              <a:buNone/>
              <a:tabLst>
                <a:tab pos="3048000" algn="l"/>
              </a:tabLst>
            </a:pPr>
            <a:r>
              <a:rPr lang="ru-RU" sz="2400" dirty="0">
                <a:solidFill>
                  <a:srgbClr val="0000FF"/>
                </a:solidFill>
                <a:latin typeface="Verdana" pitchFamily="34" charset="0"/>
              </a:rPr>
              <a:t>или</a:t>
            </a:r>
            <a:r>
              <a:rPr lang="ru-RU" sz="2400" dirty="0">
                <a:latin typeface="Verdana" pitchFamily="34" charset="0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Verdana" pitchFamily="34" charset="0"/>
              </a:rPr>
              <a:t>d+f</a:t>
            </a:r>
            <a:r>
              <a:rPr lang="en-US" sz="2400" dirty="0">
                <a:solidFill>
                  <a:srgbClr val="FF0000"/>
                </a:solidFill>
                <a:latin typeface="Verdana" pitchFamily="34" charset="0"/>
              </a:rPr>
              <a:t>)/f = AS</a:t>
            </a:r>
            <a:r>
              <a:rPr lang="en-US" sz="2400" baseline="-25000" dirty="0">
                <a:solidFill>
                  <a:srgbClr val="FF0000"/>
                </a:solidFill>
                <a:latin typeface="Verdana" pitchFamily="34" charset="0"/>
              </a:rPr>
              <a:t>1</a:t>
            </a:r>
            <a:r>
              <a:rPr lang="en-US" sz="2400" dirty="0">
                <a:solidFill>
                  <a:srgbClr val="FF0000"/>
                </a:solidFill>
                <a:latin typeface="Verdana" pitchFamily="34" charset="0"/>
              </a:rPr>
              <a:t>/ BS</a:t>
            </a:r>
            <a:r>
              <a:rPr lang="en-US" sz="2400" baseline="-25000" dirty="0">
                <a:solidFill>
                  <a:srgbClr val="FF0000"/>
                </a:solidFill>
                <a:latin typeface="Verdana" pitchFamily="34" charset="0"/>
              </a:rPr>
              <a:t>1</a:t>
            </a:r>
            <a:endParaRPr lang="ru-RU" sz="2400" baseline="-25000" dirty="0">
              <a:solidFill>
                <a:srgbClr val="FF0000"/>
              </a:solidFill>
              <a:latin typeface="Verdana" pitchFamily="34" charset="0"/>
            </a:endParaRPr>
          </a:p>
          <a:p>
            <a:pPr>
              <a:buFontTx/>
              <a:buNone/>
              <a:tabLst>
                <a:tab pos="3048000" algn="l"/>
              </a:tabLst>
            </a:pPr>
            <a:endParaRPr lang="en-US" sz="2400" baseline="-25000" dirty="0">
              <a:latin typeface="Verdana" pitchFamily="34" charset="0"/>
            </a:endParaRPr>
          </a:p>
          <a:p>
            <a:pPr>
              <a:buFontTx/>
              <a:buNone/>
              <a:tabLst>
                <a:tab pos="3048000" algn="l"/>
              </a:tabLst>
            </a:pPr>
            <a:r>
              <a:rPr lang="ru-RU" sz="2400" dirty="0">
                <a:solidFill>
                  <a:srgbClr val="0000FF"/>
                </a:solidFill>
                <a:latin typeface="Verdana" pitchFamily="34" charset="0"/>
              </a:rPr>
              <a:t>∆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</a:rPr>
              <a:t>OAS</a:t>
            </a:r>
            <a:r>
              <a:rPr lang="en-US" sz="2400" baseline="-25000" dirty="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</a:t>
            </a:r>
            <a:r>
              <a:rPr lang="ru-RU" sz="2400" dirty="0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∆FBS</a:t>
            </a:r>
            <a:r>
              <a:rPr lang="en-US" sz="2400" baseline="-25000" dirty="0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1 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</a:t>
            </a:r>
            <a:r>
              <a:rPr lang="ru-RU" sz="2400" dirty="0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  <a:sym typeface="Symbol" pitchFamily="18" charset="2"/>
              </a:rPr>
              <a:t>O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</a:rPr>
              <a:t>S</a:t>
            </a:r>
            <a:r>
              <a:rPr lang="en-US" sz="2400" baseline="-25000" dirty="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</a:rPr>
              <a:t>/ FS</a:t>
            </a:r>
            <a:r>
              <a:rPr lang="en-US" sz="2400" baseline="-25000" dirty="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</a:rPr>
              <a:t>= AS</a:t>
            </a:r>
            <a:r>
              <a:rPr lang="en-US" sz="2400" baseline="-25000" dirty="0">
                <a:solidFill>
                  <a:srgbClr val="0000FF"/>
                </a:solidFill>
                <a:latin typeface="Verdana" pitchFamily="34" charset="0"/>
              </a:rPr>
              <a:t>1</a:t>
            </a:r>
            <a:r>
              <a:rPr lang="en-US" sz="2400" dirty="0">
                <a:solidFill>
                  <a:srgbClr val="0000FF"/>
                </a:solidFill>
                <a:latin typeface="Verdana" pitchFamily="34" charset="0"/>
              </a:rPr>
              <a:t>/ BS</a:t>
            </a:r>
            <a:r>
              <a:rPr lang="en-US" sz="2400" baseline="-25000" dirty="0">
                <a:solidFill>
                  <a:srgbClr val="0000FF"/>
                </a:solidFill>
                <a:latin typeface="Verdana" pitchFamily="34" charset="0"/>
              </a:rPr>
              <a:t>1</a:t>
            </a:r>
          </a:p>
          <a:p>
            <a:pPr>
              <a:buFontTx/>
              <a:buNone/>
              <a:tabLst>
                <a:tab pos="3048000" algn="l"/>
              </a:tabLst>
            </a:pPr>
            <a:r>
              <a:rPr lang="ru-RU" sz="2400" dirty="0">
                <a:solidFill>
                  <a:srgbClr val="0000FF"/>
                </a:solidFill>
                <a:latin typeface="Verdana" pitchFamily="34" charset="0"/>
              </a:rPr>
              <a:t>или</a:t>
            </a:r>
            <a:r>
              <a:rPr lang="ru-RU" sz="2400" dirty="0">
                <a:latin typeface="Verdana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Verdana" pitchFamily="34" charset="0"/>
              </a:rPr>
              <a:t>f /(f-F) = AS</a:t>
            </a:r>
            <a:r>
              <a:rPr lang="en-US" sz="2400" baseline="-25000" dirty="0">
                <a:solidFill>
                  <a:srgbClr val="FF0000"/>
                </a:solidFill>
                <a:latin typeface="Verdana" pitchFamily="34" charset="0"/>
              </a:rPr>
              <a:t>1</a:t>
            </a:r>
            <a:r>
              <a:rPr lang="en-US" sz="2400" dirty="0">
                <a:solidFill>
                  <a:srgbClr val="FF0000"/>
                </a:solidFill>
                <a:latin typeface="Verdana" pitchFamily="34" charset="0"/>
              </a:rPr>
              <a:t>/ </a:t>
            </a:r>
            <a:r>
              <a:rPr lang="en-US" sz="2400" dirty="0" smtClean="0">
                <a:solidFill>
                  <a:srgbClr val="FF0000"/>
                </a:solidFill>
                <a:latin typeface="Verdana" pitchFamily="34" charset="0"/>
              </a:rPr>
              <a:t>BS</a:t>
            </a:r>
            <a:r>
              <a:rPr lang="en-US" sz="2400" baseline="-25000" dirty="0" smtClean="0">
                <a:solidFill>
                  <a:srgbClr val="FF0000"/>
                </a:solidFill>
                <a:latin typeface="Verdana" pitchFamily="34" charset="0"/>
              </a:rPr>
              <a:t>1</a:t>
            </a:r>
            <a:r>
              <a:rPr lang="ru-RU" sz="2400" baseline="-25000" dirty="0" smtClean="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ru-RU" sz="2400" baseline="-25000" dirty="0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Verdana" pitchFamily="34" charset="0"/>
              </a:rPr>
              <a:t>  разделим это </a:t>
            </a:r>
          </a:p>
          <a:p>
            <a:pPr>
              <a:buFontTx/>
              <a:buNone/>
              <a:tabLst>
                <a:tab pos="3048000" algn="l"/>
              </a:tabLst>
            </a:pPr>
            <a:r>
              <a:rPr lang="ru-RU" sz="2400" dirty="0" smtClean="0">
                <a:solidFill>
                  <a:srgbClr val="FF0000"/>
                </a:solidFill>
                <a:latin typeface="Verdana" pitchFamily="34" charset="0"/>
              </a:rPr>
              <a:t>         уравнение на произведение -</a:t>
            </a:r>
            <a:endParaRPr lang="en-US" sz="2400" baseline="-25000" dirty="0">
              <a:solidFill>
                <a:srgbClr val="FF0000"/>
              </a:solidFill>
              <a:latin typeface="Verdana" pitchFamily="34" charset="0"/>
            </a:endParaRPr>
          </a:p>
          <a:p>
            <a:pPr>
              <a:buFontTx/>
              <a:buNone/>
              <a:tabLst>
                <a:tab pos="3048000" algn="l"/>
              </a:tabLst>
            </a:pPr>
            <a:endParaRPr lang="en-US" sz="2400" baseline="-25000" dirty="0">
              <a:latin typeface="Verdana" pitchFamily="34" charset="0"/>
            </a:endParaRP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2268538" y="549275"/>
            <a:ext cx="4464050" cy="3259138"/>
            <a:chOff x="748" y="346"/>
            <a:chExt cx="3039" cy="2195"/>
          </a:xfrm>
        </p:grpSpPr>
        <p:sp>
          <p:nvSpPr>
            <p:cNvPr id="16391" name="Line 7"/>
            <p:cNvSpPr>
              <a:spLocks noChangeShapeType="1"/>
            </p:cNvSpPr>
            <p:nvPr/>
          </p:nvSpPr>
          <p:spPr bwMode="auto">
            <a:xfrm>
              <a:off x="1303" y="1452"/>
              <a:ext cx="0" cy="2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2" name="Line 8"/>
            <p:cNvSpPr>
              <a:spLocks noChangeShapeType="1"/>
            </p:cNvSpPr>
            <p:nvPr/>
          </p:nvSpPr>
          <p:spPr bwMode="auto">
            <a:xfrm>
              <a:off x="748" y="1452"/>
              <a:ext cx="303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3" name="Line 9"/>
            <p:cNvSpPr>
              <a:spLocks noChangeShapeType="1"/>
            </p:cNvSpPr>
            <p:nvPr/>
          </p:nvSpPr>
          <p:spPr bwMode="auto">
            <a:xfrm>
              <a:off x="2251" y="346"/>
              <a:ext cx="0" cy="2174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4" name="Oval 10"/>
            <p:cNvSpPr>
              <a:spLocks noChangeArrowheads="1"/>
            </p:cNvSpPr>
            <p:nvPr/>
          </p:nvSpPr>
          <p:spPr bwMode="auto">
            <a:xfrm>
              <a:off x="2644" y="1415"/>
              <a:ext cx="64" cy="7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395" name="Oval 11"/>
            <p:cNvSpPr>
              <a:spLocks noChangeArrowheads="1"/>
            </p:cNvSpPr>
            <p:nvPr/>
          </p:nvSpPr>
          <p:spPr bwMode="auto">
            <a:xfrm>
              <a:off x="1794" y="1415"/>
              <a:ext cx="65" cy="7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396" name="Text Box 12"/>
            <p:cNvSpPr txBox="1">
              <a:spLocks noChangeArrowheads="1"/>
            </p:cNvSpPr>
            <p:nvPr/>
          </p:nvSpPr>
          <p:spPr bwMode="auto">
            <a:xfrm>
              <a:off x="1760" y="1488"/>
              <a:ext cx="166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FF"/>
                  </a:solidFill>
                </a:rPr>
                <a:t>F</a:t>
              </a:r>
              <a:endParaRPr lang="ru-RU" sz="1400" b="1">
                <a:solidFill>
                  <a:srgbClr val="0000FF"/>
                </a:solidFill>
              </a:endParaRPr>
            </a:p>
          </p:txBody>
        </p:sp>
        <p:sp>
          <p:nvSpPr>
            <p:cNvPr id="16397" name="Text Box 13"/>
            <p:cNvSpPr txBox="1">
              <a:spLocks noChangeArrowheads="1"/>
            </p:cNvSpPr>
            <p:nvPr/>
          </p:nvSpPr>
          <p:spPr bwMode="auto">
            <a:xfrm>
              <a:off x="2609" y="1488"/>
              <a:ext cx="166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FF"/>
                  </a:solidFill>
                </a:rPr>
                <a:t>F</a:t>
              </a:r>
              <a:endParaRPr lang="ru-RU" sz="1400" b="1">
                <a:solidFill>
                  <a:srgbClr val="0000FF"/>
                </a:solidFill>
              </a:endParaRPr>
            </a:p>
          </p:txBody>
        </p:sp>
        <p:sp>
          <p:nvSpPr>
            <p:cNvPr id="16398" name="AutoShape 14"/>
            <p:cNvSpPr>
              <a:spLocks noChangeArrowheads="1"/>
            </p:cNvSpPr>
            <p:nvPr/>
          </p:nvSpPr>
          <p:spPr bwMode="auto">
            <a:xfrm>
              <a:off x="1238" y="1379"/>
              <a:ext cx="131" cy="147"/>
            </a:xfrm>
            <a:prstGeom prst="sun">
              <a:avLst>
                <a:gd name="adj" fmla="val 25000"/>
              </a:avLst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399" name="Line 15"/>
            <p:cNvSpPr>
              <a:spLocks noChangeShapeType="1"/>
            </p:cNvSpPr>
            <p:nvPr/>
          </p:nvSpPr>
          <p:spPr bwMode="auto">
            <a:xfrm flipV="1">
              <a:off x="1303" y="862"/>
              <a:ext cx="948" cy="59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00" name="Line 16"/>
            <p:cNvSpPr>
              <a:spLocks noChangeShapeType="1"/>
            </p:cNvSpPr>
            <p:nvPr/>
          </p:nvSpPr>
          <p:spPr bwMode="auto">
            <a:xfrm>
              <a:off x="2676" y="420"/>
              <a:ext cx="0" cy="2064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01" name="Text Box 17"/>
            <p:cNvSpPr txBox="1">
              <a:spLocks noChangeArrowheads="1"/>
            </p:cNvSpPr>
            <p:nvPr/>
          </p:nvSpPr>
          <p:spPr bwMode="auto">
            <a:xfrm>
              <a:off x="2707" y="383"/>
              <a:ext cx="16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6600"/>
                  </a:solidFill>
                </a:rPr>
                <a:t>M</a:t>
              </a:r>
              <a:endParaRPr lang="ru-RU" sz="1400" b="1">
                <a:solidFill>
                  <a:srgbClr val="006600"/>
                </a:solidFill>
              </a:endParaRPr>
            </a:p>
          </p:txBody>
        </p:sp>
        <p:sp>
          <p:nvSpPr>
            <p:cNvPr id="16402" name="Text Box 18"/>
            <p:cNvSpPr txBox="1">
              <a:spLocks noChangeArrowheads="1"/>
            </p:cNvSpPr>
            <p:nvPr/>
          </p:nvSpPr>
          <p:spPr bwMode="auto">
            <a:xfrm>
              <a:off x="2707" y="2336"/>
              <a:ext cx="165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6600"/>
                  </a:solidFill>
                </a:rPr>
                <a:t>N</a:t>
              </a:r>
              <a:endParaRPr lang="ru-RU" sz="1400" b="1">
                <a:solidFill>
                  <a:srgbClr val="006600"/>
                </a:solidFill>
              </a:endParaRPr>
            </a:p>
          </p:txBody>
        </p:sp>
        <p:sp>
          <p:nvSpPr>
            <p:cNvPr id="16403" name="Text Box 19"/>
            <p:cNvSpPr txBox="1">
              <a:spLocks noChangeArrowheads="1"/>
            </p:cNvSpPr>
            <p:nvPr/>
          </p:nvSpPr>
          <p:spPr bwMode="auto">
            <a:xfrm>
              <a:off x="2064" y="1253"/>
              <a:ext cx="165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O</a:t>
              </a:r>
              <a:endParaRPr lang="ru-RU" sz="1400" b="1"/>
            </a:p>
          </p:txBody>
        </p:sp>
        <p:sp>
          <p:nvSpPr>
            <p:cNvPr id="16404" name="Line 20"/>
            <p:cNvSpPr>
              <a:spLocks noChangeShapeType="1"/>
            </p:cNvSpPr>
            <p:nvPr/>
          </p:nvSpPr>
          <p:spPr bwMode="auto">
            <a:xfrm flipV="1">
              <a:off x="2251" y="1157"/>
              <a:ext cx="425" cy="29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05" name="Text Box 21"/>
            <p:cNvSpPr txBox="1">
              <a:spLocks noChangeArrowheads="1"/>
            </p:cNvSpPr>
            <p:nvPr/>
          </p:nvSpPr>
          <p:spPr bwMode="auto">
            <a:xfrm>
              <a:off x="2675" y="1010"/>
              <a:ext cx="166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FF"/>
                  </a:solidFill>
                </a:rPr>
                <a:t>B</a:t>
              </a:r>
              <a:endParaRPr lang="ru-RU" sz="1400" b="1">
                <a:solidFill>
                  <a:srgbClr val="0000FF"/>
                </a:solidFill>
              </a:endParaRPr>
            </a:p>
          </p:txBody>
        </p:sp>
        <p:sp>
          <p:nvSpPr>
            <p:cNvPr id="16406" name="Text Box 22"/>
            <p:cNvSpPr txBox="1">
              <a:spLocks noChangeArrowheads="1"/>
            </p:cNvSpPr>
            <p:nvPr/>
          </p:nvSpPr>
          <p:spPr bwMode="auto">
            <a:xfrm>
              <a:off x="1106" y="1193"/>
              <a:ext cx="165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FF"/>
                  </a:solidFill>
                </a:rPr>
                <a:t>S</a:t>
              </a:r>
              <a:endParaRPr lang="ru-RU" sz="1400" b="1">
                <a:solidFill>
                  <a:srgbClr val="0000FF"/>
                </a:solidFill>
              </a:endParaRPr>
            </a:p>
          </p:txBody>
        </p:sp>
        <p:sp>
          <p:nvSpPr>
            <p:cNvPr id="16407" name="Text Box 23"/>
            <p:cNvSpPr txBox="1">
              <a:spLocks noChangeArrowheads="1"/>
            </p:cNvSpPr>
            <p:nvPr/>
          </p:nvSpPr>
          <p:spPr bwMode="auto">
            <a:xfrm>
              <a:off x="2249" y="715"/>
              <a:ext cx="165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FF"/>
                  </a:solidFill>
                </a:rPr>
                <a:t>A</a:t>
              </a:r>
              <a:endParaRPr lang="ru-RU" sz="1400" b="1">
                <a:solidFill>
                  <a:srgbClr val="0000FF"/>
                </a:solidFill>
              </a:endParaRPr>
            </a:p>
          </p:txBody>
        </p:sp>
        <p:sp>
          <p:nvSpPr>
            <p:cNvPr id="16408" name="Line 24"/>
            <p:cNvSpPr>
              <a:spLocks noChangeShapeType="1"/>
            </p:cNvSpPr>
            <p:nvPr/>
          </p:nvSpPr>
          <p:spPr bwMode="auto">
            <a:xfrm>
              <a:off x="2251" y="862"/>
              <a:ext cx="1046" cy="73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09" name="AutoShape 25"/>
            <p:cNvSpPr>
              <a:spLocks noChangeArrowheads="1"/>
            </p:cNvSpPr>
            <p:nvPr/>
          </p:nvSpPr>
          <p:spPr bwMode="auto">
            <a:xfrm>
              <a:off x="3035" y="1379"/>
              <a:ext cx="131" cy="147"/>
            </a:xfrm>
            <a:prstGeom prst="sun">
              <a:avLst>
                <a:gd name="adj" fmla="val 25000"/>
              </a:avLst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10" name="Text Box 26"/>
            <p:cNvSpPr txBox="1">
              <a:spLocks noChangeArrowheads="1"/>
            </p:cNvSpPr>
            <p:nvPr/>
          </p:nvSpPr>
          <p:spPr bwMode="auto">
            <a:xfrm>
              <a:off x="3101" y="1193"/>
              <a:ext cx="277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FF"/>
                  </a:solidFill>
                </a:rPr>
                <a:t>S</a:t>
              </a:r>
              <a:r>
                <a:rPr lang="en-US" sz="1400" b="1" baseline="-25000">
                  <a:solidFill>
                    <a:srgbClr val="0000FF"/>
                  </a:solidFill>
                </a:rPr>
                <a:t>1</a:t>
              </a:r>
              <a:endParaRPr lang="ru-RU" sz="1400" b="1" baseline="-25000">
                <a:solidFill>
                  <a:srgbClr val="0000FF"/>
                </a:solidFill>
              </a:endParaRPr>
            </a:p>
          </p:txBody>
        </p:sp>
        <p:sp>
          <p:nvSpPr>
            <p:cNvPr id="16411" name="Line 27"/>
            <p:cNvSpPr>
              <a:spLocks noChangeShapeType="1"/>
            </p:cNvSpPr>
            <p:nvPr/>
          </p:nvSpPr>
          <p:spPr bwMode="auto">
            <a:xfrm>
              <a:off x="1303" y="1673"/>
              <a:ext cx="9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lg" len="lg"/>
              <a:tailEnd type="arrow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12" name="Text Box 28"/>
            <p:cNvSpPr txBox="1">
              <a:spLocks noChangeArrowheads="1"/>
            </p:cNvSpPr>
            <p:nvPr/>
          </p:nvSpPr>
          <p:spPr bwMode="auto">
            <a:xfrm>
              <a:off x="1694" y="1636"/>
              <a:ext cx="166" cy="2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d</a:t>
              </a:r>
              <a:endParaRPr lang="ru-RU"/>
            </a:p>
          </p:txBody>
        </p:sp>
        <p:sp>
          <p:nvSpPr>
            <p:cNvPr id="16413" name="Line 29"/>
            <p:cNvSpPr>
              <a:spLocks noChangeShapeType="1"/>
            </p:cNvSpPr>
            <p:nvPr/>
          </p:nvSpPr>
          <p:spPr bwMode="auto">
            <a:xfrm>
              <a:off x="3101" y="1452"/>
              <a:ext cx="0" cy="2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14" name="Line 30"/>
            <p:cNvSpPr>
              <a:spLocks noChangeShapeType="1"/>
            </p:cNvSpPr>
            <p:nvPr/>
          </p:nvSpPr>
          <p:spPr bwMode="auto">
            <a:xfrm>
              <a:off x="2251" y="1673"/>
              <a:ext cx="8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lg" len="lg"/>
              <a:tailEnd type="arrow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15" name="Text Box 31"/>
            <p:cNvSpPr txBox="1">
              <a:spLocks noChangeArrowheads="1"/>
            </p:cNvSpPr>
            <p:nvPr/>
          </p:nvSpPr>
          <p:spPr bwMode="auto">
            <a:xfrm>
              <a:off x="2741" y="1636"/>
              <a:ext cx="165" cy="2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f</a:t>
              </a:r>
              <a:endParaRPr lang="ru-RU"/>
            </a:p>
          </p:txBody>
        </p:sp>
      </p:grpSp>
      <p:sp>
        <p:nvSpPr>
          <p:cNvPr id="16420" name="Text Box 36"/>
          <p:cNvSpPr txBox="1">
            <a:spLocks noChangeArrowheads="1"/>
          </p:cNvSpPr>
          <p:nvPr/>
        </p:nvSpPr>
        <p:spPr bwMode="auto">
          <a:xfrm>
            <a:off x="6804025" y="5661025"/>
            <a:ext cx="792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fdF</a:t>
            </a:r>
            <a:endParaRPr lang="ru-RU" sz="24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70" decel="1000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770" decel="100000"/>
                                        <p:tgtEl>
                                          <p:spTgt spid="164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765175"/>
            <a:ext cx="6696075" cy="4968875"/>
          </a:xfrm>
        </p:spPr>
        <p:txBody>
          <a:bodyPr/>
          <a:lstStyle/>
          <a:p>
            <a:pPr marL="609600" indent="-609600" algn="ctr">
              <a:buFontTx/>
              <a:buNone/>
            </a:pPr>
            <a:r>
              <a:rPr lang="ru-RU" b="1">
                <a:solidFill>
                  <a:srgbClr val="FF0000"/>
                </a:solidFill>
              </a:rPr>
              <a:t>1/</a:t>
            </a:r>
            <a:r>
              <a:rPr lang="en-US" b="1">
                <a:solidFill>
                  <a:srgbClr val="FF0000"/>
                </a:solidFill>
              </a:rPr>
              <a:t>d + 1/ f = 1/F</a:t>
            </a:r>
            <a:r>
              <a:rPr lang="ru-RU" b="1"/>
              <a:t>      </a:t>
            </a:r>
            <a:r>
              <a:rPr lang="ru-RU"/>
              <a:t>(1)</a:t>
            </a:r>
          </a:p>
          <a:p>
            <a:pPr marL="609600" indent="-609600" algn="ctr">
              <a:buFontTx/>
              <a:buNone/>
            </a:pPr>
            <a:r>
              <a:rPr lang="ru-RU" b="1"/>
              <a:t> </a:t>
            </a:r>
            <a:r>
              <a:rPr lang="en-US" b="1">
                <a:solidFill>
                  <a:srgbClr val="FF0000"/>
                </a:solidFill>
              </a:rPr>
              <a:t>D</a:t>
            </a:r>
            <a:r>
              <a:rPr lang="ru-RU" b="1">
                <a:solidFill>
                  <a:srgbClr val="FF0000"/>
                </a:solidFill>
              </a:rPr>
              <a:t> = 1/</a:t>
            </a:r>
            <a:r>
              <a:rPr lang="en-US" b="1">
                <a:solidFill>
                  <a:srgbClr val="FF0000"/>
                </a:solidFill>
              </a:rPr>
              <a:t>d</a:t>
            </a:r>
            <a:r>
              <a:rPr lang="ru-RU" b="1">
                <a:solidFill>
                  <a:srgbClr val="FF0000"/>
                </a:solidFill>
              </a:rPr>
              <a:t> + 1/ </a:t>
            </a:r>
            <a:r>
              <a:rPr lang="en-US" b="1">
                <a:solidFill>
                  <a:srgbClr val="FF0000"/>
                </a:solidFill>
              </a:rPr>
              <a:t>f</a:t>
            </a:r>
            <a:r>
              <a:rPr lang="ru-RU"/>
              <a:t>       (2)</a:t>
            </a:r>
          </a:p>
          <a:p>
            <a:pPr marL="609600" indent="-609600" algn="ctr">
              <a:buFontTx/>
              <a:buNone/>
            </a:pPr>
            <a:r>
              <a:rPr lang="ru-RU" b="1">
                <a:solidFill>
                  <a:schemeClr val="accent2"/>
                </a:solidFill>
              </a:rPr>
              <a:t>Правила знаков:</a:t>
            </a:r>
          </a:p>
          <a:p>
            <a:pPr marL="609600" indent="-609600">
              <a:buFontTx/>
              <a:buAutoNum type="arabicPeriod"/>
            </a:pPr>
            <a:r>
              <a:rPr lang="ru-RU" b="1"/>
              <a:t>Если </a:t>
            </a:r>
            <a:r>
              <a:rPr lang="en-US" b="1"/>
              <a:t>F &gt;0, f &gt;0</a:t>
            </a:r>
            <a:r>
              <a:rPr lang="ru-RU" b="1"/>
              <a:t>, </a:t>
            </a:r>
            <a:r>
              <a:rPr lang="en-US" b="1"/>
              <a:t>D&gt;0,</a:t>
            </a:r>
            <a:r>
              <a:rPr lang="ru-RU" b="1"/>
              <a:t> то линзы</a:t>
            </a:r>
            <a:r>
              <a:rPr lang="en-US" b="1"/>
              <a:t> </a:t>
            </a:r>
            <a:r>
              <a:rPr lang="ru-RU" b="1">
                <a:solidFill>
                  <a:schemeClr val="accent2"/>
                </a:solidFill>
              </a:rPr>
              <a:t>собирающие.</a:t>
            </a:r>
          </a:p>
          <a:p>
            <a:pPr marL="609600" indent="-609600">
              <a:buFontTx/>
              <a:buNone/>
            </a:pPr>
            <a:endParaRPr lang="ru-RU" b="1"/>
          </a:p>
          <a:p>
            <a:pPr marL="609600" indent="-609600">
              <a:buFontTx/>
              <a:buAutoNum type="arabicPeriod" startAt="2"/>
            </a:pPr>
            <a:r>
              <a:rPr lang="ru-RU" b="1"/>
              <a:t>Если </a:t>
            </a:r>
            <a:r>
              <a:rPr lang="en-US" b="1"/>
              <a:t>F &lt;0, f &lt;0</a:t>
            </a:r>
            <a:r>
              <a:rPr lang="ru-RU" b="1"/>
              <a:t>, </a:t>
            </a:r>
            <a:r>
              <a:rPr lang="en-US" b="1"/>
              <a:t>D &lt;0, </a:t>
            </a:r>
            <a:r>
              <a:rPr lang="ru-RU" b="1"/>
              <a:t>то линзы</a:t>
            </a:r>
            <a:r>
              <a:rPr lang="en-US" b="1"/>
              <a:t> </a:t>
            </a:r>
            <a:r>
              <a:rPr lang="ru-RU" b="1">
                <a:solidFill>
                  <a:schemeClr val="accent2"/>
                </a:solidFill>
              </a:rPr>
              <a:t>рассеивающие</a:t>
            </a:r>
            <a:r>
              <a:rPr lang="ru-RU" b="1"/>
              <a:t>.   </a:t>
            </a:r>
          </a:p>
          <a:p>
            <a:pPr marL="609600" indent="-609600" algn="ctr">
              <a:buFontTx/>
              <a:buNone/>
            </a:pPr>
            <a:endParaRPr lang="ru-RU" b="1"/>
          </a:p>
          <a:p>
            <a:pPr marL="609600" indent="-609600" algn="ctr">
              <a:buFontTx/>
              <a:buNone/>
            </a:pPr>
            <a:endParaRPr lang="ru-RU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2492375"/>
            <a:ext cx="666750" cy="1238250"/>
          </a:xfrm>
          <a:prstGeom prst="rect">
            <a:avLst/>
          </a:prstGeom>
          <a:noFill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4025" y="4149725"/>
            <a:ext cx="666750" cy="1266825"/>
          </a:xfrm>
          <a:prstGeom prst="rect">
            <a:avLst/>
          </a:prstGeom>
          <a:noFill/>
        </p:spPr>
      </p:pic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7740650" y="2492375"/>
            <a:ext cx="0" cy="11525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85075" y="4221163"/>
            <a:ext cx="371475" cy="1152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307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765175"/>
            <a:ext cx="6696075" cy="4968875"/>
          </a:xfrm>
        </p:spPr>
        <p:txBody>
          <a:bodyPr/>
          <a:lstStyle/>
          <a:p>
            <a:pPr marL="609600" indent="-609600" algn="ctr">
              <a:buFontTx/>
              <a:buNone/>
            </a:pPr>
            <a:r>
              <a:rPr lang="ru-RU" b="1">
                <a:solidFill>
                  <a:srgbClr val="FF0000"/>
                </a:solidFill>
              </a:rPr>
              <a:t>1/</a:t>
            </a:r>
            <a:r>
              <a:rPr lang="en-US" b="1">
                <a:solidFill>
                  <a:srgbClr val="FF0000"/>
                </a:solidFill>
              </a:rPr>
              <a:t>d + 1/ f = 1/F</a:t>
            </a:r>
            <a:r>
              <a:rPr lang="ru-RU" b="1"/>
              <a:t>      </a:t>
            </a:r>
            <a:r>
              <a:rPr lang="ru-RU"/>
              <a:t>(1)</a:t>
            </a:r>
          </a:p>
          <a:p>
            <a:pPr marL="609600" indent="-609600" algn="ctr">
              <a:buFontTx/>
              <a:buNone/>
            </a:pPr>
            <a:r>
              <a:rPr lang="ru-RU" b="1"/>
              <a:t> </a:t>
            </a:r>
            <a:r>
              <a:rPr lang="en-US" b="1">
                <a:solidFill>
                  <a:srgbClr val="FF0000"/>
                </a:solidFill>
              </a:rPr>
              <a:t>D</a:t>
            </a:r>
            <a:r>
              <a:rPr lang="ru-RU" b="1">
                <a:solidFill>
                  <a:srgbClr val="FF0000"/>
                </a:solidFill>
              </a:rPr>
              <a:t> = 1/</a:t>
            </a:r>
            <a:r>
              <a:rPr lang="en-US" b="1">
                <a:solidFill>
                  <a:srgbClr val="FF0000"/>
                </a:solidFill>
              </a:rPr>
              <a:t>d</a:t>
            </a:r>
            <a:r>
              <a:rPr lang="ru-RU" b="1">
                <a:solidFill>
                  <a:srgbClr val="FF0000"/>
                </a:solidFill>
              </a:rPr>
              <a:t> + 1/ </a:t>
            </a:r>
            <a:r>
              <a:rPr lang="en-US" b="1">
                <a:solidFill>
                  <a:srgbClr val="FF0000"/>
                </a:solidFill>
              </a:rPr>
              <a:t>f</a:t>
            </a:r>
            <a:r>
              <a:rPr lang="ru-RU"/>
              <a:t>       (2)</a:t>
            </a:r>
          </a:p>
          <a:p>
            <a:pPr marL="609600" indent="-609600" algn="ctr">
              <a:buFontTx/>
              <a:buNone/>
            </a:pPr>
            <a:r>
              <a:rPr lang="ru-RU" b="1">
                <a:solidFill>
                  <a:schemeClr val="accent2"/>
                </a:solidFill>
              </a:rPr>
              <a:t>Правила знаков:</a:t>
            </a:r>
          </a:p>
          <a:p>
            <a:pPr marL="609600" indent="-609600">
              <a:buFontTx/>
              <a:buAutoNum type="arabicPeriod"/>
            </a:pPr>
            <a:r>
              <a:rPr lang="ru-RU" b="1"/>
              <a:t>Если </a:t>
            </a:r>
            <a:r>
              <a:rPr lang="en-US" b="1"/>
              <a:t>F &gt;0, f &gt;0</a:t>
            </a:r>
            <a:r>
              <a:rPr lang="ru-RU" b="1"/>
              <a:t>, </a:t>
            </a:r>
            <a:r>
              <a:rPr lang="en-US" b="1"/>
              <a:t>D&gt;0,</a:t>
            </a:r>
            <a:r>
              <a:rPr lang="ru-RU" b="1"/>
              <a:t> то линзы</a:t>
            </a:r>
            <a:r>
              <a:rPr lang="en-US" b="1"/>
              <a:t> </a:t>
            </a:r>
            <a:r>
              <a:rPr lang="ru-RU" b="1">
                <a:solidFill>
                  <a:schemeClr val="accent2"/>
                </a:solidFill>
              </a:rPr>
              <a:t>собирающие.</a:t>
            </a:r>
          </a:p>
          <a:p>
            <a:pPr marL="609600" indent="-609600">
              <a:buFontTx/>
              <a:buNone/>
            </a:pPr>
            <a:endParaRPr lang="ru-RU" b="1"/>
          </a:p>
          <a:p>
            <a:pPr marL="609600" indent="-609600">
              <a:buFontTx/>
              <a:buAutoNum type="arabicPeriod" startAt="2"/>
            </a:pPr>
            <a:r>
              <a:rPr lang="ru-RU" b="1"/>
              <a:t>Если </a:t>
            </a:r>
            <a:r>
              <a:rPr lang="en-US" b="1"/>
              <a:t>F &lt;0, f &lt;0</a:t>
            </a:r>
            <a:r>
              <a:rPr lang="ru-RU" b="1"/>
              <a:t>, </a:t>
            </a:r>
            <a:r>
              <a:rPr lang="en-US" b="1"/>
              <a:t>D &lt;0, </a:t>
            </a:r>
            <a:r>
              <a:rPr lang="ru-RU" b="1"/>
              <a:t>то линзы</a:t>
            </a:r>
            <a:r>
              <a:rPr lang="en-US" b="1"/>
              <a:t> </a:t>
            </a:r>
            <a:r>
              <a:rPr lang="ru-RU" b="1">
                <a:solidFill>
                  <a:schemeClr val="accent2"/>
                </a:solidFill>
              </a:rPr>
              <a:t>рассеивающие</a:t>
            </a:r>
            <a:r>
              <a:rPr lang="ru-RU" b="1"/>
              <a:t>.   </a:t>
            </a:r>
          </a:p>
          <a:p>
            <a:pPr marL="609600" indent="-609600" algn="ctr">
              <a:buFontTx/>
              <a:buNone/>
            </a:pPr>
            <a:endParaRPr lang="ru-RU" b="1"/>
          </a:p>
          <a:p>
            <a:pPr marL="609600" indent="-609600" algn="ctr">
              <a:buFontTx/>
              <a:buNone/>
            </a:pPr>
            <a:endParaRPr lang="ru-RU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2492375"/>
            <a:ext cx="666750" cy="1238250"/>
          </a:xfrm>
          <a:prstGeom prst="rect">
            <a:avLst/>
          </a:prstGeom>
          <a:noFill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4025" y="4149725"/>
            <a:ext cx="666750" cy="1266825"/>
          </a:xfrm>
          <a:prstGeom prst="rect">
            <a:avLst/>
          </a:prstGeom>
          <a:noFill/>
        </p:spPr>
      </p:pic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7740650" y="2492375"/>
            <a:ext cx="0" cy="11525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85075" y="4221163"/>
            <a:ext cx="371475" cy="1152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307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620000" cy="1031875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chemeClr val="hlink"/>
                </a:solidFill>
              </a:rPr>
              <a:t>Формула тонкой линзы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2205038"/>
            <a:ext cx="3733800" cy="3095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d – </a:t>
            </a:r>
            <a:r>
              <a:rPr lang="ru-RU" sz="2800" smtClean="0"/>
              <a:t>расстояние от предмета до линзы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f – </a:t>
            </a:r>
            <a:r>
              <a:rPr lang="ru-RU" sz="2800" smtClean="0"/>
              <a:t>расстояние от линзы до изображения</a:t>
            </a: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F – </a:t>
            </a:r>
            <a:r>
              <a:rPr lang="ru-RU" sz="2800" smtClean="0"/>
              <a:t>фокусное расстояние линзы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 rot="10800000" flipV="1">
            <a:off x="1330325" y="1628775"/>
            <a:ext cx="4035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/>
              <a:t>1</a:t>
            </a:r>
            <a:r>
              <a:rPr lang="ru-RU" sz="3600" b="1"/>
              <a:t>/</a:t>
            </a:r>
            <a:r>
              <a:rPr lang="en-US" sz="3600" b="1"/>
              <a:t> F= 1</a:t>
            </a:r>
            <a:r>
              <a:rPr lang="ru-RU" sz="3600" b="1"/>
              <a:t>/</a:t>
            </a:r>
            <a:r>
              <a:rPr lang="en-US" sz="3600" b="1"/>
              <a:t> d+1</a:t>
            </a:r>
            <a:r>
              <a:rPr lang="ru-RU" sz="3600" b="1"/>
              <a:t>/</a:t>
            </a:r>
            <a:r>
              <a:rPr lang="en-US" sz="3600" b="1"/>
              <a:t> f</a:t>
            </a:r>
            <a:endParaRPr lang="ru-RU" sz="3600" b="1"/>
          </a:p>
        </p:txBody>
      </p:sp>
      <p:sp>
        <p:nvSpPr>
          <p:cNvPr id="7176" name="Line 13"/>
          <p:cNvSpPr>
            <a:spLocks noChangeShapeType="1"/>
          </p:cNvSpPr>
          <p:nvPr/>
        </p:nvSpPr>
        <p:spPr bwMode="auto">
          <a:xfrm>
            <a:off x="5219700" y="3716338"/>
            <a:ext cx="3240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cxnSp>
        <p:nvCxnSpPr>
          <p:cNvPr id="7177" name="AutoShape 14"/>
          <p:cNvCxnSpPr>
            <a:cxnSpLocks noChangeShapeType="1"/>
          </p:cNvCxnSpPr>
          <p:nvPr/>
        </p:nvCxnSpPr>
        <p:spPr bwMode="auto">
          <a:xfrm>
            <a:off x="6588125" y="2636838"/>
            <a:ext cx="0" cy="2087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7178" name="Line 18"/>
          <p:cNvSpPr>
            <a:spLocks noChangeShapeType="1"/>
          </p:cNvSpPr>
          <p:nvPr/>
        </p:nvSpPr>
        <p:spPr bwMode="auto">
          <a:xfrm flipV="1">
            <a:off x="5364163" y="3141663"/>
            <a:ext cx="0" cy="5746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7179" name="Line 19"/>
          <p:cNvSpPr>
            <a:spLocks noChangeShapeType="1"/>
          </p:cNvSpPr>
          <p:nvPr/>
        </p:nvSpPr>
        <p:spPr bwMode="auto">
          <a:xfrm>
            <a:off x="5364163" y="3141663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7180" name="Line 20"/>
          <p:cNvSpPr>
            <a:spLocks noChangeShapeType="1"/>
          </p:cNvSpPr>
          <p:nvPr/>
        </p:nvSpPr>
        <p:spPr bwMode="auto">
          <a:xfrm>
            <a:off x="6588125" y="3141663"/>
            <a:ext cx="2016125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7181" name="Line 21"/>
          <p:cNvSpPr>
            <a:spLocks noChangeShapeType="1"/>
          </p:cNvSpPr>
          <p:nvPr/>
        </p:nvSpPr>
        <p:spPr bwMode="auto">
          <a:xfrm>
            <a:off x="5364163" y="3141663"/>
            <a:ext cx="1223962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7182" name="Line 22"/>
          <p:cNvSpPr>
            <a:spLocks noChangeShapeType="1"/>
          </p:cNvSpPr>
          <p:nvPr/>
        </p:nvSpPr>
        <p:spPr bwMode="auto">
          <a:xfrm>
            <a:off x="6588125" y="3716338"/>
            <a:ext cx="1944688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7183" name="Line 24"/>
          <p:cNvSpPr>
            <a:spLocks noChangeShapeType="1"/>
          </p:cNvSpPr>
          <p:nvPr/>
        </p:nvSpPr>
        <p:spPr bwMode="auto">
          <a:xfrm>
            <a:off x="8101013" y="3716338"/>
            <a:ext cx="0" cy="720725"/>
          </a:xfrm>
          <a:prstGeom prst="line">
            <a:avLst/>
          </a:prstGeom>
          <a:noFill/>
          <a:ln w="38100">
            <a:solidFill>
              <a:srgbClr val="CC66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7184" name="Text Box 25"/>
          <p:cNvSpPr txBox="1">
            <a:spLocks noChangeArrowheads="1"/>
          </p:cNvSpPr>
          <p:nvPr/>
        </p:nvSpPr>
        <p:spPr bwMode="auto">
          <a:xfrm>
            <a:off x="5003800" y="3851275"/>
            <a:ext cx="21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7185" name="Text Box 26"/>
          <p:cNvSpPr txBox="1">
            <a:spLocks noChangeArrowheads="1"/>
          </p:cNvSpPr>
          <p:nvPr/>
        </p:nvSpPr>
        <p:spPr bwMode="auto">
          <a:xfrm>
            <a:off x="5076825" y="2565400"/>
            <a:ext cx="21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7186" name="Text Box 28"/>
          <p:cNvSpPr txBox="1">
            <a:spLocks noChangeArrowheads="1"/>
          </p:cNvSpPr>
          <p:nvPr/>
        </p:nvSpPr>
        <p:spPr bwMode="auto">
          <a:xfrm>
            <a:off x="8027988" y="4508500"/>
            <a:ext cx="28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7187" name="Text Box 29"/>
          <p:cNvSpPr txBox="1">
            <a:spLocks noChangeArrowheads="1"/>
          </p:cNvSpPr>
          <p:nvPr/>
        </p:nvSpPr>
        <p:spPr bwMode="auto">
          <a:xfrm>
            <a:off x="7956550" y="3213100"/>
            <a:ext cx="21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7188" name="Line 33"/>
          <p:cNvSpPr>
            <a:spLocks noChangeShapeType="1"/>
          </p:cNvSpPr>
          <p:nvPr/>
        </p:nvSpPr>
        <p:spPr bwMode="auto">
          <a:xfrm>
            <a:off x="5364163" y="371633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cxnSp>
        <p:nvCxnSpPr>
          <p:cNvPr id="7189" name="AutoShape 34"/>
          <p:cNvCxnSpPr>
            <a:cxnSpLocks noChangeShapeType="1"/>
            <a:stCxn id="7188" idx="1"/>
          </p:cNvCxnSpPr>
          <p:nvPr/>
        </p:nvCxnSpPr>
        <p:spPr bwMode="auto">
          <a:xfrm>
            <a:off x="5364163" y="4005263"/>
            <a:ext cx="1223962" cy="0"/>
          </a:xfrm>
          <a:prstGeom prst="straightConnector1">
            <a:avLst/>
          </a:prstGeom>
          <a:noFill/>
          <a:ln w="9525">
            <a:solidFill>
              <a:schemeClr val="hlink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7190" name="Text Box 35"/>
          <p:cNvSpPr txBox="1">
            <a:spLocks noChangeArrowheads="1"/>
          </p:cNvSpPr>
          <p:nvPr/>
        </p:nvSpPr>
        <p:spPr bwMode="auto">
          <a:xfrm>
            <a:off x="5867400" y="4149725"/>
            <a:ext cx="217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</a:t>
            </a:r>
            <a:endParaRPr lang="ru-RU"/>
          </a:p>
        </p:txBody>
      </p:sp>
      <p:sp>
        <p:nvSpPr>
          <p:cNvPr id="7191" name="Line 37"/>
          <p:cNvSpPr>
            <a:spLocks noChangeShapeType="1"/>
          </p:cNvSpPr>
          <p:nvPr/>
        </p:nvSpPr>
        <p:spPr bwMode="auto">
          <a:xfrm>
            <a:off x="6588125" y="4221163"/>
            <a:ext cx="1512888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7192" name="Text Box 38"/>
          <p:cNvSpPr txBox="1">
            <a:spLocks noChangeArrowheads="1"/>
          </p:cNvSpPr>
          <p:nvPr/>
        </p:nvSpPr>
        <p:spPr bwMode="auto">
          <a:xfrm>
            <a:off x="7092950" y="4292600"/>
            <a:ext cx="21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</a:t>
            </a:r>
            <a:endParaRPr lang="ru-RU"/>
          </a:p>
        </p:txBody>
      </p:sp>
      <p:sp>
        <p:nvSpPr>
          <p:cNvPr id="11307" name="Text Box 43"/>
          <p:cNvSpPr txBox="1">
            <a:spLocks noChangeArrowheads="1"/>
          </p:cNvSpPr>
          <p:nvPr/>
        </p:nvSpPr>
        <p:spPr bwMode="auto">
          <a:xfrm>
            <a:off x="4427538" y="4797425"/>
            <a:ext cx="43211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c</a:t>
            </a:r>
            <a:r>
              <a:rPr lang="ru-RU"/>
              <a:t>обирающая линза </a:t>
            </a:r>
            <a:r>
              <a:rPr lang="en-US"/>
              <a:t>F</a:t>
            </a:r>
            <a:r>
              <a:rPr lang="en-US">
                <a:cs typeface="Times New Roman" charset="0"/>
              </a:rPr>
              <a:t>&gt;0</a:t>
            </a:r>
            <a:r>
              <a:rPr lang="ru-RU">
                <a:cs typeface="Times New Roman" charset="0"/>
              </a:rPr>
              <a:t>  рассеивающая линза </a:t>
            </a:r>
            <a:r>
              <a:rPr lang="en-US">
                <a:cs typeface="Times New Roman" charset="0"/>
              </a:rPr>
              <a:t>F&lt;0  </a:t>
            </a:r>
            <a:r>
              <a:rPr lang="ru-RU">
                <a:cs typeface="Times New Roman" charset="0"/>
              </a:rPr>
              <a:t>изображение действительное</a:t>
            </a:r>
            <a:r>
              <a:rPr lang="en-US">
                <a:cs typeface="Times New Roman" charset="0"/>
              </a:rPr>
              <a:t> </a:t>
            </a:r>
            <a:r>
              <a:rPr lang="ru-RU" sz="2000">
                <a:cs typeface="Times New Roman" charset="0"/>
              </a:rPr>
              <a:t> </a:t>
            </a:r>
            <a:r>
              <a:rPr lang="en-US" sz="2000">
                <a:cs typeface="Times New Roman" charset="0"/>
              </a:rPr>
              <a:t>  f&gt;0                                                        </a:t>
            </a:r>
            <a:r>
              <a:rPr lang="ru-RU">
                <a:cs typeface="Times New Roman" charset="0"/>
              </a:rPr>
              <a:t>изображение мнимое</a:t>
            </a:r>
            <a:r>
              <a:rPr lang="ru-RU" sz="2000">
                <a:cs typeface="Times New Roman" charset="0"/>
              </a:rPr>
              <a:t>   </a:t>
            </a:r>
            <a:r>
              <a:rPr lang="en-US" sz="2000">
                <a:cs typeface="Times New Roman" charset="0"/>
              </a:rPr>
              <a:t>f&lt;0</a:t>
            </a:r>
            <a:endParaRPr lang="en-US">
              <a:cs typeface="Times New Roman" charset="0"/>
            </a:endParaRPr>
          </a:p>
        </p:txBody>
      </p:sp>
      <p:sp>
        <p:nvSpPr>
          <p:cNvPr id="7194" name="Line 45"/>
          <p:cNvSpPr>
            <a:spLocks noChangeShapeType="1"/>
          </p:cNvSpPr>
          <p:nvPr/>
        </p:nvSpPr>
        <p:spPr bwMode="auto">
          <a:xfrm>
            <a:off x="5940425" y="37163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7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404813"/>
            <a:ext cx="5689600" cy="5434012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Tx/>
              <a:buNone/>
            </a:pPr>
            <a:r>
              <a:rPr lang="ru-RU" sz="2400" b="1">
                <a:solidFill>
                  <a:schemeClr val="accent2"/>
                </a:solidFill>
              </a:rPr>
              <a:t>   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ru-RU" sz="2400" b="1">
                <a:solidFill>
                  <a:srgbClr val="FF0000"/>
                </a:solidFill>
              </a:rPr>
              <a:t>При близорукости</a:t>
            </a:r>
            <a:r>
              <a:rPr lang="ru-RU" sz="2400" b="1">
                <a:solidFill>
                  <a:schemeClr val="accent2"/>
                </a:solidFill>
              </a:rPr>
              <a:t> человек может хорошо рассматривать только близко расположенные предметы, исправить этот недостаток зрения можно с помощью очков.  Как вы думаете, с какими линзами нужны очки? 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ru-RU" sz="2400" b="1">
                <a:solidFill>
                  <a:srgbClr val="FF0000"/>
                </a:solidFill>
              </a:rPr>
              <a:t>При дальнозоркости</a:t>
            </a:r>
            <a:r>
              <a:rPr lang="ru-RU" sz="2400" b="1">
                <a:solidFill>
                  <a:schemeClr val="accent2"/>
                </a:solidFill>
              </a:rPr>
              <a:t> же человек, наоборот, хорошо видит удаленные предметы, но зато близко расположенные предметы он видит плохо.</a:t>
            </a:r>
          </a:p>
        </p:txBody>
      </p:sp>
      <p:pic>
        <p:nvPicPr>
          <p:cNvPr id="4100" name="Picture 4" descr="J022376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7050" y="5375275"/>
            <a:ext cx="1081088" cy="952500"/>
          </a:xfrm>
          <a:prstGeom prst="rect">
            <a:avLst/>
          </a:prstGeom>
          <a:noFill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5825" y="3789363"/>
            <a:ext cx="666750" cy="1238250"/>
          </a:xfrm>
          <a:prstGeom prst="rect">
            <a:avLst/>
          </a:prstGeom>
          <a:noFill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5825" y="1484313"/>
            <a:ext cx="666750" cy="1266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692150"/>
            <a:ext cx="6769100" cy="2665413"/>
          </a:xfrm>
        </p:spPr>
        <p:txBody>
          <a:bodyPr/>
          <a:lstStyle/>
          <a:p>
            <a:pPr>
              <a:buFontTx/>
              <a:buNone/>
            </a:pPr>
            <a:r>
              <a:rPr lang="ru-RU" b="1">
                <a:solidFill>
                  <a:schemeClr val="accent2"/>
                </a:solidFill>
              </a:rPr>
              <a:t>  Юноша читает книгу без очков, держа ее перед собой на расстоянии 10 см. Какие очки следует носить юноше?</a:t>
            </a:r>
          </a:p>
        </p:txBody>
      </p:sp>
      <p:pic>
        <p:nvPicPr>
          <p:cNvPr id="5125" name="Picture 5" descr="J028345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79838" y="3644900"/>
            <a:ext cx="12954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403350" y="2130425"/>
            <a:ext cx="6624638" cy="2162175"/>
          </a:xfrm>
        </p:spPr>
        <p:txBody>
          <a:bodyPr/>
          <a:lstStyle/>
          <a:p>
            <a:r>
              <a:rPr lang="ru-RU" sz="4000" b="1">
                <a:solidFill>
                  <a:srgbClr val="FF0000"/>
                </a:solidFill>
              </a:rPr>
              <a:t>С помощью каких профилактических мер можно сохранить зрение?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r>
              <a:rPr lang="ru-RU" sz="3600" b="1" u="sng">
                <a:solidFill>
                  <a:srgbClr val="FF0000"/>
                </a:solidFill>
              </a:rPr>
              <a:t>Рекомендации:</a:t>
            </a:r>
          </a:p>
        </p:txBody>
      </p:sp>
      <p:pic>
        <p:nvPicPr>
          <p:cNvPr id="20485" name="Picture 5" descr="J023627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4888" y="4076700"/>
            <a:ext cx="1296987" cy="1182688"/>
          </a:xfrm>
          <a:prstGeom prst="rect">
            <a:avLst/>
          </a:prstGeom>
          <a:noFill/>
        </p:spPr>
      </p:pic>
      <p:pic>
        <p:nvPicPr>
          <p:cNvPr id="20486" name="Picture 6" descr="J023630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1484313"/>
            <a:ext cx="1296988" cy="1239837"/>
          </a:xfrm>
          <a:prstGeom prst="rect">
            <a:avLst/>
          </a:prstGeom>
          <a:noFill/>
        </p:spPr>
      </p:pic>
      <p:pic>
        <p:nvPicPr>
          <p:cNvPr id="20487" name="Picture 7" descr="J023638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4751425">
            <a:off x="4246563" y="3035300"/>
            <a:ext cx="1296988" cy="1220787"/>
          </a:xfrm>
          <a:prstGeom prst="rect">
            <a:avLst/>
          </a:prstGeom>
          <a:noFill/>
        </p:spPr>
      </p:pic>
      <p:pic>
        <p:nvPicPr>
          <p:cNvPr id="20490" name="Picture 10" descr="J028381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63713" y="4581525"/>
            <a:ext cx="1296987" cy="1239838"/>
          </a:xfrm>
          <a:prstGeom prst="rect">
            <a:avLst/>
          </a:prstGeom>
          <a:noFill/>
        </p:spPr>
      </p:pic>
      <p:pic>
        <p:nvPicPr>
          <p:cNvPr id="20491" name="Picture 11" descr="J028414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40200" y="4221163"/>
            <a:ext cx="1354138" cy="1703387"/>
          </a:xfrm>
          <a:prstGeom prst="rect">
            <a:avLst/>
          </a:prstGeom>
          <a:noFill/>
        </p:spPr>
      </p:pic>
      <p:pic>
        <p:nvPicPr>
          <p:cNvPr id="20492" name="Picture 12" descr="J0285300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11638" y="1412875"/>
            <a:ext cx="1368425" cy="1368425"/>
          </a:xfrm>
          <a:prstGeom prst="rect">
            <a:avLst/>
          </a:prstGeom>
          <a:noFill/>
        </p:spPr>
      </p:pic>
      <p:pic>
        <p:nvPicPr>
          <p:cNvPr id="20493" name="Picture 13" descr="J0283628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763713" y="1412875"/>
            <a:ext cx="1511300" cy="1495425"/>
          </a:xfrm>
          <a:prstGeom prst="rect">
            <a:avLst/>
          </a:prstGeom>
          <a:noFill/>
        </p:spPr>
      </p:pic>
      <p:pic>
        <p:nvPicPr>
          <p:cNvPr id="20494" name="Picture 14" descr="J0236210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197100" y="3529013"/>
            <a:ext cx="1368425" cy="476250"/>
          </a:xfrm>
          <a:prstGeom prst="rect">
            <a:avLst/>
          </a:prstGeom>
          <a:noFill/>
        </p:spPr>
      </p:pic>
      <p:pic>
        <p:nvPicPr>
          <p:cNvPr id="20495" name="Picture 15" descr="2str3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476375" y="3602038"/>
            <a:ext cx="720725" cy="547687"/>
          </a:xfrm>
          <a:prstGeom prst="rect">
            <a:avLst/>
          </a:prstGeom>
          <a:noFill/>
        </p:spPr>
      </p:pic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5724525" y="2781300"/>
            <a:ext cx="2160588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/>
              <a:t>60 – 70 см</a:t>
            </a:r>
          </a:p>
          <a:p>
            <a:pPr algn="ctr">
              <a:spcBef>
                <a:spcPct val="50000"/>
              </a:spcBef>
            </a:pPr>
            <a:r>
              <a:rPr lang="ru-RU" b="1"/>
              <a:t>20 мин</a:t>
            </a:r>
          </a:p>
          <a:p>
            <a:pPr algn="ctr">
              <a:spcBef>
                <a:spcPct val="50000"/>
              </a:spcBef>
            </a:pPr>
            <a:r>
              <a:rPr lang="ru-RU" b="1"/>
              <a:t>отдых 10 мин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5724525" y="5445125"/>
            <a:ext cx="2160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/>
              <a:t>20 мин</a:t>
            </a: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1116013" y="1341438"/>
            <a:ext cx="7191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3200" b="1">
                <a:solidFill>
                  <a:srgbClr val="0000FF"/>
                </a:solidFill>
              </a:rPr>
              <a:t> 1.</a:t>
            </a: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1116013" y="2997200"/>
            <a:ext cx="7191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3200" b="1">
                <a:solidFill>
                  <a:srgbClr val="0000FF"/>
                </a:solidFill>
              </a:rPr>
              <a:t> 2.</a:t>
            </a:r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1116013" y="4221163"/>
            <a:ext cx="7191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3200" b="1">
                <a:solidFill>
                  <a:srgbClr val="0000FF"/>
                </a:solidFill>
              </a:rPr>
              <a:t> 3.</a:t>
            </a: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3563938" y="1412875"/>
            <a:ext cx="7191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3200" b="1">
                <a:solidFill>
                  <a:srgbClr val="0000FF"/>
                </a:solidFill>
              </a:rPr>
              <a:t> 4.</a:t>
            </a:r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3563938" y="2924175"/>
            <a:ext cx="7191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3200" b="1">
                <a:solidFill>
                  <a:srgbClr val="0000FF"/>
                </a:solidFill>
              </a:rPr>
              <a:t> 5.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3563938" y="4221163"/>
            <a:ext cx="7191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3200" b="1">
                <a:solidFill>
                  <a:srgbClr val="0000FF"/>
                </a:solidFill>
              </a:rPr>
              <a:t> 6.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5580063" y="1412875"/>
            <a:ext cx="7191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3200" b="1">
                <a:solidFill>
                  <a:srgbClr val="0000FF"/>
                </a:solidFill>
              </a:rPr>
              <a:t> 7.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10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6" grpId="0"/>
      <p:bldP spid="20497" grpId="0"/>
      <p:bldP spid="20500" grpId="0"/>
      <p:bldP spid="20501" grpId="0"/>
      <p:bldP spid="20502" grpId="0"/>
      <p:bldP spid="20503" grpId="0"/>
      <p:bldP spid="20504" grpId="0"/>
      <p:bldP spid="20505" grpId="0"/>
      <p:bldP spid="2050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chemeClr val="hlink"/>
                </a:solidFill>
              </a:rPr>
              <a:t>Линзы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87900" y="2349500"/>
            <a:ext cx="3898900" cy="2735263"/>
          </a:xfrm>
        </p:spPr>
        <p:txBody>
          <a:bodyPr/>
          <a:lstStyle/>
          <a:p>
            <a:pPr eaLnBrk="1" hangingPunct="1"/>
            <a:r>
              <a:rPr lang="ru-RU" sz="2800" b="1" smtClean="0"/>
              <a:t>Линза- прозрачное тело, ограниченное двумя сферическими поверхностями</a:t>
            </a:r>
          </a:p>
        </p:txBody>
      </p:sp>
      <p:grpSp>
        <p:nvGrpSpPr>
          <p:cNvPr id="2" name="Группа 17"/>
          <p:cNvGrpSpPr>
            <a:grpSpLocks/>
          </p:cNvGrpSpPr>
          <p:nvPr/>
        </p:nvGrpSpPr>
        <p:grpSpPr bwMode="auto">
          <a:xfrm>
            <a:off x="1331913" y="2205038"/>
            <a:ext cx="3384550" cy="2952750"/>
            <a:chOff x="1331913" y="2205038"/>
            <a:chExt cx="3384550" cy="2952750"/>
          </a:xfrm>
        </p:grpSpPr>
        <p:grpSp>
          <p:nvGrpSpPr>
            <p:cNvPr id="3" name="Группа 16"/>
            <p:cNvGrpSpPr>
              <a:grpSpLocks/>
            </p:cNvGrpSpPr>
            <p:nvPr/>
          </p:nvGrpSpPr>
          <p:grpSpPr bwMode="auto">
            <a:xfrm>
              <a:off x="1331913" y="2205038"/>
              <a:ext cx="3384550" cy="2952750"/>
              <a:chOff x="1331913" y="2205038"/>
              <a:chExt cx="3384550" cy="2952750"/>
            </a:xfrm>
          </p:grpSpPr>
          <p:sp>
            <p:nvSpPr>
              <p:cNvPr id="3080" name="Oval 5"/>
              <p:cNvSpPr>
                <a:spLocks noChangeArrowheads="1"/>
              </p:cNvSpPr>
              <p:nvPr/>
            </p:nvSpPr>
            <p:spPr bwMode="auto">
              <a:xfrm>
                <a:off x="2411413" y="2205038"/>
                <a:ext cx="647700" cy="2952750"/>
              </a:xfrm>
              <a:prstGeom prst="ellipse">
                <a:avLst/>
              </a:prstGeom>
              <a:solidFill>
                <a:srgbClr val="51CFD5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1" name="Line 8"/>
              <p:cNvSpPr>
                <a:spLocks noChangeShapeType="1"/>
              </p:cNvSpPr>
              <p:nvPr/>
            </p:nvSpPr>
            <p:spPr bwMode="auto">
              <a:xfrm>
                <a:off x="1331913" y="2492375"/>
                <a:ext cx="122396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3082" name="Line 9"/>
              <p:cNvSpPr>
                <a:spLocks noChangeShapeType="1"/>
              </p:cNvSpPr>
              <p:nvPr/>
            </p:nvSpPr>
            <p:spPr bwMode="auto">
              <a:xfrm>
                <a:off x="2555875" y="2492375"/>
                <a:ext cx="431800" cy="2159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3083" name="Line 13"/>
              <p:cNvSpPr>
                <a:spLocks noChangeShapeType="1"/>
              </p:cNvSpPr>
              <p:nvPr/>
            </p:nvSpPr>
            <p:spPr bwMode="auto">
              <a:xfrm>
                <a:off x="2411413" y="3644900"/>
                <a:ext cx="6477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3084" name="Line 14"/>
              <p:cNvSpPr>
                <a:spLocks noChangeShapeType="1"/>
              </p:cNvSpPr>
              <p:nvPr/>
            </p:nvSpPr>
            <p:spPr bwMode="auto">
              <a:xfrm>
                <a:off x="1331913" y="3644900"/>
                <a:ext cx="10795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3085" name="Line 15"/>
              <p:cNvSpPr>
                <a:spLocks noChangeShapeType="1"/>
              </p:cNvSpPr>
              <p:nvPr/>
            </p:nvSpPr>
            <p:spPr bwMode="auto">
              <a:xfrm>
                <a:off x="1331913" y="4724400"/>
                <a:ext cx="11525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3086" name="Line 16"/>
              <p:cNvSpPr>
                <a:spLocks noChangeShapeType="1"/>
              </p:cNvSpPr>
              <p:nvPr/>
            </p:nvSpPr>
            <p:spPr bwMode="auto">
              <a:xfrm flipV="1">
                <a:off x="2484438" y="4581525"/>
                <a:ext cx="503237" cy="1428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3087" name="Line 20"/>
              <p:cNvSpPr>
                <a:spLocks noChangeShapeType="1"/>
              </p:cNvSpPr>
              <p:nvPr/>
            </p:nvSpPr>
            <p:spPr bwMode="auto">
              <a:xfrm>
                <a:off x="2987675" y="2708275"/>
                <a:ext cx="1655763" cy="15128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3088" name="Line 21"/>
              <p:cNvSpPr>
                <a:spLocks noChangeShapeType="1"/>
              </p:cNvSpPr>
              <p:nvPr/>
            </p:nvSpPr>
            <p:spPr bwMode="auto">
              <a:xfrm>
                <a:off x="3059113" y="3644900"/>
                <a:ext cx="16573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ru-RU"/>
              </a:p>
            </p:txBody>
          </p:sp>
        </p:grpSp>
        <p:sp>
          <p:nvSpPr>
            <p:cNvPr id="3079" name="Line 22"/>
            <p:cNvSpPr>
              <a:spLocks noChangeShapeType="1"/>
            </p:cNvSpPr>
            <p:nvPr/>
          </p:nvSpPr>
          <p:spPr bwMode="auto">
            <a:xfrm flipV="1">
              <a:off x="2987675" y="3068638"/>
              <a:ext cx="1655763" cy="1512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ru-RU"/>
            </a:p>
          </p:txBody>
        </p:sp>
      </p:grp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692150"/>
            <a:ext cx="6769100" cy="720725"/>
          </a:xfrm>
        </p:spPr>
        <p:txBody>
          <a:bodyPr/>
          <a:lstStyle/>
          <a:p>
            <a:r>
              <a:rPr lang="ru-RU" sz="4000" b="1">
                <a:solidFill>
                  <a:srgbClr val="FF0000"/>
                </a:solidFill>
              </a:rPr>
              <a:t>Исследование зрения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412875"/>
            <a:ext cx="7202488" cy="504031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        </a:t>
            </a: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Цель:</a:t>
            </a: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Исследовать зрение и проверить, нужно ли вам носить очки и какие?</a:t>
            </a:r>
            <a:r>
              <a:rPr lang="ru-RU" sz="2400">
                <a:solidFill>
                  <a:schemeClr val="hlink"/>
                </a:solidFill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400">
              <a:solidFill>
                <a:schemeClr val="hlink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</a:t>
            </a: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Объект исследования</a:t>
            </a:r>
            <a:r>
              <a:rPr lang="ru-RU" sz="24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ru-RU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глаз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         </a:t>
            </a:r>
            <a:r>
              <a:rPr lang="ru-RU" sz="2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Если мы смотрим на удалённый предмет, то нормально на одинаковых частях сетчатых оболочек глаза будут получаться одинаковые изображения; два изображения сливаются в одно благодаря вмешательству мозга. Это называется </a:t>
            </a:r>
            <a:r>
              <a:rPr lang="ru-RU" sz="2400" b="1" u="sng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бинокулярным зрением.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u="sng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       </a:t>
            </a:r>
            <a:endParaRPr lang="ru-RU" sz="2400">
              <a:solidFill>
                <a:schemeClr val="accent2"/>
              </a:solidFill>
            </a:endParaRPr>
          </a:p>
        </p:txBody>
      </p:sp>
      <p:pic>
        <p:nvPicPr>
          <p:cNvPr id="10244" name="Picture 4" descr="J023621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425" y="5157788"/>
            <a:ext cx="1368425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692150"/>
            <a:ext cx="6264275" cy="504825"/>
          </a:xfrm>
        </p:spPr>
        <p:txBody>
          <a:bodyPr>
            <a:normAutofit fontScale="90000"/>
          </a:bodyPr>
          <a:lstStyle/>
          <a:p>
            <a:r>
              <a:rPr lang="ru-RU" sz="3200" b="1">
                <a:solidFill>
                  <a:srgbClr val="FF0000"/>
                </a:solidFill>
              </a:rPr>
              <a:t>Домашнее задание: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341438"/>
            <a:ext cx="6985000" cy="478472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600" b="1">
                <a:solidFill>
                  <a:schemeClr val="accent2"/>
                </a:solidFill>
              </a:rPr>
              <a:t>1. Параграф № 65, познакомиться с выводом формулы тонкой линзы через построение изображения предмета.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>
                <a:solidFill>
                  <a:schemeClr val="accent2"/>
                </a:solidFill>
              </a:rPr>
              <a:t>2. Проверить и сделать расчеты, нужны ли очки и какие вашим родным.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>
                <a:solidFill>
                  <a:schemeClr val="accent2"/>
                </a:solidFill>
              </a:rPr>
              <a:t>3. Решить проблемные задачи: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>
                <a:solidFill>
                  <a:schemeClr val="accent2"/>
                </a:solidFill>
              </a:rPr>
              <a:t>    1) </a:t>
            </a:r>
            <a:r>
              <a:rPr lang="ru-RU" sz="1600" b="1">
                <a:solidFill>
                  <a:srgbClr val="006600"/>
                </a:solidFill>
              </a:rPr>
              <a:t>(Из произведения Д.Коуп. Золотая иволга)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>
                <a:solidFill>
                  <a:schemeClr val="accent2"/>
                </a:solidFill>
              </a:rPr>
              <a:t>      «Том застал хозяйку О,Нейл  в комнате при пекарне. На носу у неё сидели очки в стальной оправе. Старуха сурово глянула на него поверх очков и улыбнулась». Какой дефект зрения у хозяйки О,Нейл?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>
                <a:solidFill>
                  <a:schemeClr val="accent2"/>
                </a:solidFill>
              </a:rPr>
              <a:t>    2) (</a:t>
            </a:r>
            <a:r>
              <a:rPr lang="ru-RU" sz="1600" b="1">
                <a:solidFill>
                  <a:srgbClr val="006600"/>
                </a:solidFill>
              </a:rPr>
              <a:t>Из произведения Ж.Верна. Путешествие капитана Гаттераса)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>
                <a:solidFill>
                  <a:schemeClr val="accent2"/>
                </a:solidFill>
              </a:rPr>
              <a:t>      Можно ли добыть огонь с помощью льда? Перед этой проблемой оказались путники, потеряв огниво и очутившись без огня при 48-градусном морозе. «Доктор велел отрубить кусок льда, имеющий фут в диаметре, и начал обравнивать его топором. Потом отделал его ножом, наконец постепенно отшлифовал рукою. Получилась прозрачная чечевица, словно из лучшего хрусталя. Солнце было довольно яркое. Доктор подставил чечевицу его лучам и сосредоточил их на труте. Через несколько секунд трут загорелся»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692150"/>
            <a:ext cx="7199312" cy="865188"/>
          </a:xfrm>
        </p:spPr>
        <p:txBody>
          <a:bodyPr>
            <a:normAutofit fontScale="90000"/>
          </a:bodyPr>
          <a:lstStyle/>
          <a:p>
            <a:pPr marL="838200" indent="-838200"/>
            <a:r>
              <a:rPr lang="ru-RU" sz="3200" b="1">
                <a:solidFill>
                  <a:srgbClr val="FF0000"/>
                </a:solidFill>
              </a:rPr>
              <a:t>Рефлексия </a:t>
            </a:r>
            <a:br>
              <a:rPr lang="ru-RU" sz="3200" b="1">
                <a:solidFill>
                  <a:srgbClr val="FF0000"/>
                </a:solidFill>
              </a:rPr>
            </a:br>
            <a:r>
              <a:rPr lang="ru-RU" sz="3200" b="1">
                <a:solidFill>
                  <a:srgbClr val="FF0000"/>
                </a:solidFill>
              </a:rPr>
              <a:t>«Знание - полная чаша»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1773238"/>
            <a:ext cx="6697662" cy="4032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>
                <a:solidFill>
                  <a:schemeClr val="accent2"/>
                </a:solidFill>
              </a:rPr>
              <a:t>Первую чашу заполняют те учащиеся, которым урок понравился и они получили практические навыки.</a:t>
            </a:r>
          </a:p>
          <a:p>
            <a:pPr>
              <a:lnSpc>
                <a:spcPct val="90000"/>
              </a:lnSpc>
            </a:pPr>
            <a:r>
              <a:rPr lang="ru-RU" b="1">
                <a:solidFill>
                  <a:schemeClr val="accent2"/>
                </a:solidFill>
              </a:rPr>
              <a:t>Вторую чашу заполняют те учащиеся, которым урок не понравился и у них очень много вопросов.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1835150" y="2060575"/>
            <a:ext cx="5689600" cy="21605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Будьте здоровы!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Берегите зрение!</a:t>
            </a:r>
          </a:p>
        </p:txBody>
      </p:sp>
      <p:pic>
        <p:nvPicPr>
          <p:cNvPr id="13317" name="Picture 5" descr="J033689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4300" y="4437063"/>
            <a:ext cx="942975" cy="11509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1" descr="E:\линзы\линза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7900" y="3860800"/>
            <a:ext cx="3722688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0"/>
            <a:ext cx="7620000" cy="1143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chemeClr val="hlink"/>
                </a:solidFill>
              </a:rPr>
              <a:t>Типы линз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71550" y="1125538"/>
            <a:ext cx="3879850" cy="2735262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FF0000"/>
                </a:solidFill>
              </a:rPr>
              <a:t>Собирающие </a:t>
            </a:r>
            <a:r>
              <a:rPr lang="ru-RU" smtClean="0"/>
              <a:t>- </a:t>
            </a:r>
            <a:r>
              <a:rPr lang="ru-RU" b="1" smtClean="0"/>
              <a:t>линзы, преобразующие параллельный пучок световых лучей в сходящийся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125538"/>
            <a:ext cx="4038600" cy="2735262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FF0000"/>
                </a:solidFill>
              </a:rPr>
              <a:t>Рассеивающие- </a:t>
            </a:r>
            <a:r>
              <a:rPr lang="ru-RU" b="1" smtClean="0"/>
              <a:t> </a:t>
            </a:r>
            <a:r>
              <a:rPr lang="ru-RU" smtClean="0"/>
              <a:t>  </a:t>
            </a:r>
            <a:r>
              <a:rPr lang="ru-RU" b="1" smtClean="0"/>
              <a:t>линзы, преобразующие параллельный пучок световых лучей в расходящийся </a:t>
            </a:r>
          </a:p>
        </p:txBody>
      </p:sp>
      <p:sp>
        <p:nvSpPr>
          <p:cNvPr id="4102" name="Text Box 17"/>
          <p:cNvSpPr txBox="1">
            <a:spLocks noChangeArrowheads="1"/>
          </p:cNvSpPr>
          <p:nvPr/>
        </p:nvSpPr>
        <p:spPr bwMode="auto">
          <a:xfrm>
            <a:off x="3348038" y="4508500"/>
            <a:ext cx="287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</a:t>
            </a:r>
            <a:endParaRPr lang="ru-RU"/>
          </a:p>
        </p:txBody>
      </p:sp>
      <p:grpSp>
        <p:nvGrpSpPr>
          <p:cNvPr id="2" name="Группа 20"/>
          <p:cNvGrpSpPr>
            <a:grpSpLocks/>
          </p:cNvGrpSpPr>
          <p:nvPr/>
        </p:nvGrpSpPr>
        <p:grpSpPr bwMode="auto">
          <a:xfrm>
            <a:off x="1258888" y="4005263"/>
            <a:ext cx="2592387" cy="2160587"/>
            <a:chOff x="1331913" y="2205038"/>
            <a:chExt cx="3384550" cy="2952750"/>
          </a:xfrm>
        </p:grpSpPr>
        <p:grpSp>
          <p:nvGrpSpPr>
            <p:cNvPr id="3" name="Группа 16"/>
            <p:cNvGrpSpPr>
              <a:grpSpLocks/>
            </p:cNvGrpSpPr>
            <p:nvPr/>
          </p:nvGrpSpPr>
          <p:grpSpPr bwMode="auto">
            <a:xfrm>
              <a:off x="1331913" y="2205038"/>
              <a:ext cx="3384550" cy="2952750"/>
              <a:chOff x="1331913" y="2205038"/>
              <a:chExt cx="3384550" cy="2952750"/>
            </a:xfrm>
          </p:grpSpPr>
          <p:sp>
            <p:nvSpPr>
              <p:cNvPr id="4109" name="Oval 5"/>
              <p:cNvSpPr>
                <a:spLocks noChangeArrowheads="1"/>
              </p:cNvSpPr>
              <p:nvPr/>
            </p:nvSpPr>
            <p:spPr bwMode="auto">
              <a:xfrm>
                <a:off x="2411413" y="2205038"/>
                <a:ext cx="647700" cy="2952750"/>
              </a:xfrm>
              <a:prstGeom prst="ellipse">
                <a:avLst/>
              </a:prstGeom>
              <a:solidFill>
                <a:srgbClr val="51CFD5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0" name="Line 8"/>
              <p:cNvSpPr>
                <a:spLocks noChangeShapeType="1"/>
              </p:cNvSpPr>
              <p:nvPr/>
            </p:nvSpPr>
            <p:spPr bwMode="auto">
              <a:xfrm>
                <a:off x="1331913" y="2492375"/>
                <a:ext cx="122396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111" name="Line 9"/>
              <p:cNvSpPr>
                <a:spLocks noChangeShapeType="1"/>
              </p:cNvSpPr>
              <p:nvPr/>
            </p:nvSpPr>
            <p:spPr bwMode="auto">
              <a:xfrm>
                <a:off x="2555875" y="2492375"/>
                <a:ext cx="431800" cy="2159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112" name="Line 13"/>
              <p:cNvSpPr>
                <a:spLocks noChangeShapeType="1"/>
              </p:cNvSpPr>
              <p:nvPr/>
            </p:nvSpPr>
            <p:spPr bwMode="auto">
              <a:xfrm>
                <a:off x="2411413" y="3644900"/>
                <a:ext cx="6477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113" name="Line 14"/>
              <p:cNvSpPr>
                <a:spLocks noChangeShapeType="1"/>
              </p:cNvSpPr>
              <p:nvPr/>
            </p:nvSpPr>
            <p:spPr bwMode="auto">
              <a:xfrm>
                <a:off x="1331913" y="3644900"/>
                <a:ext cx="10795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114" name="Line 15"/>
              <p:cNvSpPr>
                <a:spLocks noChangeShapeType="1"/>
              </p:cNvSpPr>
              <p:nvPr/>
            </p:nvSpPr>
            <p:spPr bwMode="auto">
              <a:xfrm>
                <a:off x="1331913" y="4724400"/>
                <a:ext cx="11525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115" name="Line 16"/>
              <p:cNvSpPr>
                <a:spLocks noChangeShapeType="1"/>
              </p:cNvSpPr>
              <p:nvPr/>
            </p:nvSpPr>
            <p:spPr bwMode="auto">
              <a:xfrm flipV="1">
                <a:off x="2484438" y="4581525"/>
                <a:ext cx="503237" cy="1428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116" name="Line 20"/>
              <p:cNvSpPr>
                <a:spLocks noChangeShapeType="1"/>
              </p:cNvSpPr>
              <p:nvPr/>
            </p:nvSpPr>
            <p:spPr bwMode="auto">
              <a:xfrm>
                <a:off x="2987675" y="2708275"/>
                <a:ext cx="1655763" cy="15128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117" name="Line 21"/>
              <p:cNvSpPr>
                <a:spLocks noChangeShapeType="1"/>
              </p:cNvSpPr>
              <p:nvPr/>
            </p:nvSpPr>
            <p:spPr bwMode="auto">
              <a:xfrm>
                <a:off x="3059113" y="3644900"/>
                <a:ext cx="16573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ru-RU"/>
              </a:p>
            </p:txBody>
          </p:sp>
        </p:grpSp>
        <p:sp>
          <p:nvSpPr>
            <p:cNvPr id="4108" name="Line 22"/>
            <p:cNvSpPr>
              <a:spLocks noChangeShapeType="1"/>
            </p:cNvSpPr>
            <p:nvPr/>
          </p:nvSpPr>
          <p:spPr bwMode="auto">
            <a:xfrm flipV="1">
              <a:off x="2987675" y="3068638"/>
              <a:ext cx="1655763" cy="1512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  <p:bldP spid="307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</a:rPr>
              <a:t>Виды линз</a:t>
            </a:r>
            <a:endParaRPr lang="ru-RU" sz="3600" b="1" i="1" dirty="0">
              <a:solidFill>
                <a:srgbClr val="002060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836712"/>
            <a:ext cx="9289032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18336" y="4941168"/>
            <a:ext cx="79491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spcAft>
                <a:spcPts val="0"/>
              </a:spcAft>
              <a:tabLst>
                <a:tab pos="2425700" algn="l"/>
              </a:tabLst>
            </a:pPr>
            <a:r>
              <a:rPr lang="ru-RU" sz="2400" b="1" dirty="0" smtClean="0">
                <a:effectLst/>
                <a:latin typeface="Arial"/>
                <a:ea typeface="Times New Roman"/>
              </a:rPr>
              <a:t>Выпуклые</a:t>
            </a:r>
            <a:r>
              <a:rPr lang="ru-RU" sz="2400" dirty="0" smtClean="0">
                <a:effectLst/>
                <a:latin typeface="Arial"/>
                <a:ea typeface="Times New Roman"/>
              </a:rPr>
              <a:t> линзы бывают: двояковыпуклые(1), плосковыпуклые (2), вогнуто-выпуклые (3).</a:t>
            </a:r>
            <a:endParaRPr lang="ru-RU" sz="2400" dirty="0" smtClean="0">
              <a:effectLst/>
              <a:latin typeface="Times New Roman"/>
              <a:ea typeface="Times New Roman"/>
            </a:endParaRPr>
          </a:p>
          <a:p>
            <a:pPr marL="228600">
              <a:spcAft>
                <a:spcPts val="0"/>
              </a:spcAft>
              <a:tabLst>
                <a:tab pos="2425700" algn="l"/>
              </a:tabLst>
            </a:pPr>
            <a:r>
              <a:rPr lang="ru-RU" sz="2400" b="1" dirty="0" smtClean="0">
                <a:effectLst/>
                <a:latin typeface="Arial"/>
                <a:ea typeface="Times New Roman"/>
              </a:rPr>
              <a:t>Вогнутые</a:t>
            </a:r>
            <a:r>
              <a:rPr lang="ru-RU" sz="2400" dirty="0" smtClean="0">
                <a:effectLst/>
                <a:latin typeface="Arial"/>
                <a:ea typeface="Times New Roman"/>
              </a:rPr>
              <a:t> линзы бывают: двояковогнутые (4), плосковогнутые (5), выпукло-вогнутые (6). 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16329" y="2636912"/>
            <a:ext cx="6553200" cy="215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758243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b="1" smtClean="0">
                <a:solidFill>
                  <a:schemeClr val="hlink"/>
                </a:solidFill>
              </a:rPr>
              <a:t>Основные линии и точки линзы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51413" y="1752600"/>
            <a:ext cx="3735387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smtClean="0"/>
              <a:t>Главная оптическая ось линзы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Главная плоскость линзы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Оптический центр линзы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Фокусы линзы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Фокальная плоскость линзы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800" smtClean="0"/>
          </a:p>
        </p:txBody>
      </p:sp>
      <p:sp>
        <p:nvSpPr>
          <p:cNvPr id="5124" name="Line 7"/>
          <p:cNvSpPr>
            <a:spLocks noChangeShapeType="1"/>
          </p:cNvSpPr>
          <p:nvPr/>
        </p:nvSpPr>
        <p:spPr bwMode="auto">
          <a:xfrm>
            <a:off x="2771775" y="36449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5125" name="Line 8"/>
          <p:cNvSpPr>
            <a:spLocks noChangeShapeType="1"/>
          </p:cNvSpPr>
          <p:nvPr/>
        </p:nvSpPr>
        <p:spPr bwMode="auto">
          <a:xfrm>
            <a:off x="1908175" y="3644900"/>
            <a:ext cx="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5126" name="Line 14"/>
          <p:cNvSpPr>
            <a:spLocks noChangeShapeType="1"/>
          </p:cNvSpPr>
          <p:nvPr/>
        </p:nvSpPr>
        <p:spPr bwMode="auto">
          <a:xfrm>
            <a:off x="2916238" y="47974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5127" name="Text Box 26"/>
          <p:cNvSpPr txBox="1">
            <a:spLocks noChangeArrowheads="1"/>
          </p:cNvSpPr>
          <p:nvPr/>
        </p:nvSpPr>
        <p:spPr bwMode="auto">
          <a:xfrm>
            <a:off x="1116013" y="1916113"/>
            <a:ext cx="3671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1331913" y="3789363"/>
            <a:ext cx="30972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cxnSp>
        <p:nvCxnSpPr>
          <p:cNvPr id="4129" name="AutoShape 33"/>
          <p:cNvCxnSpPr>
            <a:cxnSpLocks noChangeShapeType="1"/>
          </p:cNvCxnSpPr>
          <p:nvPr/>
        </p:nvCxnSpPr>
        <p:spPr bwMode="auto">
          <a:xfrm>
            <a:off x="2843213" y="2708275"/>
            <a:ext cx="0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4130" name="Oval 34"/>
          <p:cNvSpPr>
            <a:spLocks noChangeArrowheads="1"/>
          </p:cNvSpPr>
          <p:nvPr/>
        </p:nvSpPr>
        <p:spPr bwMode="auto">
          <a:xfrm>
            <a:off x="2771775" y="3716338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1" name="Oval 35"/>
          <p:cNvSpPr>
            <a:spLocks noChangeArrowheads="1"/>
          </p:cNvSpPr>
          <p:nvPr/>
        </p:nvSpPr>
        <p:spPr bwMode="auto">
          <a:xfrm>
            <a:off x="1908175" y="3716338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2" name="Oval 36"/>
          <p:cNvSpPr>
            <a:spLocks noChangeArrowheads="1"/>
          </p:cNvSpPr>
          <p:nvPr/>
        </p:nvSpPr>
        <p:spPr bwMode="auto">
          <a:xfrm>
            <a:off x="3563938" y="3716338"/>
            <a:ext cx="71437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835150" y="3933825"/>
            <a:ext cx="21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</a:t>
            </a:r>
            <a:endParaRPr lang="ru-RU"/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3635375" y="3933825"/>
            <a:ext cx="28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</a:t>
            </a:r>
            <a:endParaRPr lang="ru-RU"/>
          </a:p>
        </p:txBody>
      </p:sp>
      <p:sp>
        <p:nvSpPr>
          <p:cNvPr id="4138" name="Line 42"/>
          <p:cNvSpPr>
            <a:spLocks noChangeShapeType="1"/>
          </p:cNvSpPr>
          <p:nvPr/>
        </p:nvSpPr>
        <p:spPr bwMode="auto">
          <a:xfrm>
            <a:off x="3563938" y="2781300"/>
            <a:ext cx="0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5136" name="Text Box 43"/>
          <p:cNvSpPr txBox="1">
            <a:spLocks noChangeArrowheads="1"/>
          </p:cNvSpPr>
          <p:nvPr/>
        </p:nvSpPr>
        <p:spPr bwMode="auto">
          <a:xfrm>
            <a:off x="2916238" y="4005263"/>
            <a:ext cx="287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4141" name="Text Box 45"/>
          <p:cNvSpPr txBox="1">
            <a:spLocks noChangeArrowheads="1"/>
          </p:cNvSpPr>
          <p:nvPr/>
        </p:nvSpPr>
        <p:spPr bwMode="auto">
          <a:xfrm>
            <a:off x="2916238" y="3716338"/>
            <a:ext cx="287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О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4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95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5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45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5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7500"/>
                            </p:stCondLst>
                            <p:childTnLst>
                              <p:par>
                                <p:cTn id="6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95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500"/>
                            </p:stCondLst>
                            <p:childTnLst>
                              <p:par>
                                <p:cTn id="7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20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25" grpId="0" animBg="1"/>
      <p:bldP spid="4130" grpId="0" animBg="1"/>
      <p:bldP spid="4131" grpId="0" animBg="1"/>
      <p:bldP spid="4132" grpId="0" animBg="1"/>
      <p:bldP spid="4135" grpId="0"/>
      <p:bldP spid="4137" grpId="0"/>
      <p:bldP spid="4138" grpId="0" animBg="1"/>
      <p:bldP spid="41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b="1" smtClean="0">
                <a:solidFill>
                  <a:schemeClr val="hlink"/>
                </a:solidFill>
              </a:rPr>
              <a:t>Основные характеристики линзы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u="sng" smtClean="0"/>
              <a:t>Фокусное расстояние   </a:t>
            </a:r>
            <a:r>
              <a:rPr lang="en-US" u="sng" smtClean="0"/>
              <a:t>F</a:t>
            </a:r>
            <a:r>
              <a:rPr lang="ru-RU" smtClean="0"/>
              <a:t> </a:t>
            </a:r>
            <a:r>
              <a:rPr lang="en-US" smtClean="0"/>
              <a:t>-</a:t>
            </a:r>
            <a:r>
              <a:rPr lang="ru-RU" smtClean="0"/>
              <a:t>               расстояние от главного фокуса до центра линзы</a:t>
            </a:r>
          </a:p>
          <a:p>
            <a:pPr eaLnBrk="1" hangingPunct="1"/>
            <a:r>
              <a:rPr lang="ru-RU" u="sng" smtClean="0"/>
              <a:t>Оптическая сила</a:t>
            </a:r>
            <a:r>
              <a:rPr lang="ru-RU" smtClean="0"/>
              <a:t> -   величина, обратная фокусному расстоянию</a:t>
            </a:r>
            <a:r>
              <a:rPr lang="en-US" smtClean="0"/>
              <a:t> D=</a:t>
            </a:r>
            <a:r>
              <a:rPr lang="ru-RU" smtClean="0"/>
              <a:t>1/</a:t>
            </a:r>
            <a:r>
              <a:rPr lang="en-US" smtClean="0"/>
              <a:t>F</a:t>
            </a:r>
            <a:endParaRPr lang="ru-RU" smtClean="0"/>
          </a:p>
          <a:p>
            <a:pPr eaLnBrk="1" hangingPunct="1"/>
            <a:r>
              <a:rPr lang="ru-RU" u="sng" smtClean="0"/>
              <a:t>Увеличение линзы</a:t>
            </a:r>
            <a:r>
              <a:rPr lang="ru-RU" smtClean="0"/>
              <a:t> – отношение высоты изображения к высоте предмета   Г=</a:t>
            </a:r>
            <a:r>
              <a:rPr lang="en-US" smtClean="0"/>
              <a:t>H</a:t>
            </a:r>
            <a:r>
              <a:rPr lang="ru-RU" smtClean="0"/>
              <a:t>/</a:t>
            </a:r>
            <a:r>
              <a:rPr lang="en-US" smtClean="0"/>
              <a:t>h</a:t>
            </a:r>
            <a:endParaRPr lang="ru-RU" smtClean="0"/>
          </a:p>
          <a:p>
            <a:pPr lvl="4" eaLnBrk="1" hangingPunct="1">
              <a:buFontTx/>
              <a:buNone/>
            </a:pPr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333375"/>
            <a:ext cx="7620000" cy="10318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200" b="1" smtClean="0">
                <a:solidFill>
                  <a:schemeClr val="hlink"/>
                </a:solidFill>
              </a:rPr>
              <a:t>Построение изображения предмета в линзе</a:t>
            </a:r>
          </a:p>
        </p:txBody>
      </p:sp>
      <p:sp>
        <p:nvSpPr>
          <p:cNvPr id="27" name="Текст 26"/>
          <p:cNvSpPr>
            <a:spLocks noGrp="1"/>
          </p:cNvSpPr>
          <p:nvPr>
            <p:ph type="body" sz="half" idx="1"/>
          </p:nvPr>
        </p:nvSpPr>
        <p:spPr>
          <a:xfrm>
            <a:off x="4716463" y="1628775"/>
            <a:ext cx="4081462" cy="4895850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sz="2600" b="1" dirty="0" smtClean="0"/>
              <a:t>Луч, падающий параллельно главной оптической оси, проходит через фокус линзы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sz="2600" b="1" dirty="0" smtClean="0"/>
              <a:t>Луч, падающий в оптический центр линзы, идёт, не преломляясь.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sz="2600" b="1" dirty="0" smtClean="0"/>
              <a:t>Луч, падающий в фокус линзы, идёт параллельно главной оптической оси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8199" name="Line 10"/>
          <p:cNvSpPr>
            <a:spLocks noChangeShapeType="1"/>
          </p:cNvSpPr>
          <p:nvPr/>
        </p:nvSpPr>
        <p:spPr bwMode="auto">
          <a:xfrm>
            <a:off x="1258888" y="3716338"/>
            <a:ext cx="37449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cxnSp>
        <p:nvCxnSpPr>
          <p:cNvPr id="8200" name="AutoShape 11"/>
          <p:cNvCxnSpPr>
            <a:cxnSpLocks noChangeShapeType="1"/>
          </p:cNvCxnSpPr>
          <p:nvPr/>
        </p:nvCxnSpPr>
        <p:spPr bwMode="auto">
          <a:xfrm>
            <a:off x="2916238" y="2636838"/>
            <a:ext cx="0" cy="2160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8201" name="Line 14"/>
          <p:cNvSpPr>
            <a:spLocks noChangeShapeType="1"/>
          </p:cNvSpPr>
          <p:nvPr/>
        </p:nvSpPr>
        <p:spPr bwMode="auto">
          <a:xfrm flipV="1">
            <a:off x="1476375" y="3284538"/>
            <a:ext cx="0" cy="431800"/>
          </a:xfrm>
          <a:prstGeom prst="line">
            <a:avLst/>
          </a:prstGeom>
          <a:noFill/>
          <a:ln w="57150">
            <a:solidFill>
              <a:srgbClr val="CC66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1" name="Line 15"/>
          <p:cNvSpPr>
            <a:spLocks noChangeShapeType="1"/>
          </p:cNvSpPr>
          <p:nvPr/>
        </p:nvSpPr>
        <p:spPr bwMode="auto">
          <a:xfrm>
            <a:off x="1476375" y="3284538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2" name="Line 16"/>
          <p:cNvSpPr>
            <a:spLocks noChangeShapeType="1"/>
          </p:cNvSpPr>
          <p:nvPr/>
        </p:nvSpPr>
        <p:spPr bwMode="auto">
          <a:xfrm>
            <a:off x="2916238" y="3284538"/>
            <a:ext cx="1871662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3" name="Text Box 17"/>
          <p:cNvSpPr txBox="1">
            <a:spLocks noChangeArrowheads="1"/>
          </p:cNvSpPr>
          <p:nvPr/>
        </p:nvSpPr>
        <p:spPr bwMode="auto">
          <a:xfrm>
            <a:off x="2268538" y="2852738"/>
            <a:ext cx="21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</a:t>
            </a:r>
          </a:p>
        </p:txBody>
      </p:sp>
      <p:sp>
        <p:nvSpPr>
          <p:cNvPr id="34" name="Line 18"/>
          <p:cNvSpPr>
            <a:spLocks noChangeShapeType="1"/>
          </p:cNvSpPr>
          <p:nvPr/>
        </p:nvSpPr>
        <p:spPr bwMode="auto">
          <a:xfrm>
            <a:off x="1476375" y="3284538"/>
            <a:ext cx="14398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2916238" y="3716338"/>
            <a:ext cx="187166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6" name="Text Box 20"/>
          <p:cNvSpPr txBox="1">
            <a:spLocks noChangeArrowheads="1"/>
          </p:cNvSpPr>
          <p:nvPr/>
        </p:nvSpPr>
        <p:spPr bwMode="auto">
          <a:xfrm>
            <a:off x="2484438" y="3573463"/>
            <a:ext cx="287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2</a:t>
            </a:r>
          </a:p>
        </p:txBody>
      </p:sp>
      <p:sp>
        <p:nvSpPr>
          <p:cNvPr id="37" name="Line 24"/>
          <p:cNvSpPr>
            <a:spLocks noChangeShapeType="1"/>
          </p:cNvSpPr>
          <p:nvPr/>
        </p:nvSpPr>
        <p:spPr bwMode="auto">
          <a:xfrm>
            <a:off x="1476375" y="3284538"/>
            <a:ext cx="1439863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8" name="Line 25"/>
          <p:cNvSpPr>
            <a:spLocks noChangeShapeType="1"/>
          </p:cNvSpPr>
          <p:nvPr/>
        </p:nvSpPr>
        <p:spPr bwMode="auto">
          <a:xfrm>
            <a:off x="2916238" y="4076700"/>
            <a:ext cx="208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9" name="Text Box 27"/>
          <p:cNvSpPr txBox="1">
            <a:spLocks noChangeArrowheads="1"/>
          </p:cNvSpPr>
          <p:nvPr/>
        </p:nvSpPr>
        <p:spPr bwMode="auto">
          <a:xfrm>
            <a:off x="2268538" y="3860800"/>
            <a:ext cx="287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3</a:t>
            </a:r>
          </a:p>
        </p:txBody>
      </p:sp>
      <p:sp>
        <p:nvSpPr>
          <p:cNvPr id="40" name="Line 31"/>
          <p:cNvSpPr>
            <a:spLocks noChangeShapeType="1"/>
          </p:cNvSpPr>
          <p:nvPr/>
        </p:nvSpPr>
        <p:spPr bwMode="auto">
          <a:xfrm>
            <a:off x="4211638" y="3716338"/>
            <a:ext cx="0" cy="360362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212" name="Text Box 33"/>
          <p:cNvSpPr txBox="1">
            <a:spLocks noChangeArrowheads="1"/>
          </p:cNvSpPr>
          <p:nvPr/>
        </p:nvSpPr>
        <p:spPr bwMode="auto">
          <a:xfrm>
            <a:off x="1403350" y="3716338"/>
            <a:ext cx="28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</a:p>
        </p:txBody>
      </p:sp>
      <p:sp>
        <p:nvSpPr>
          <p:cNvPr id="8213" name="Text Box 34"/>
          <p:cNvSpPr txBox="1">
            <a:spLocks noChangeArrowheads="1"/>
          </p:cNvSpPr>
          <p:nvPr/>
        </p:nvSpPr>
        <p:spPr bwMode="auto">
          <a:xfrm>
            <a:off x="1258888" y="2924175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</a:p>
        </p:txBody>
      </p:sp>
      <p:sp>
        <p:nvSpPr>
          <p:cNvPr id="43" name="Text Box 35"/>
          <p:cNvSpPr txBox="1">
            <a:spLocks noChangeArrowheads="1"/>
          </p:cNvSpPr>
          <p:nvPr/>
        </p:nvSpPr>
        <p:spPr bwMode="auto">
          <a:xfrm>
            <a:off x="4140200" y="3284538"/>
            <a:ext cx="287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Times New Roman" charset="0"/>
              </a:rPr>
              <a:t>А</a:t>
            </a:r>
            <a:endParaRPr lang="he-IL">
              <a:cs typeface="Times New Roman" charset="0"/>
            </a:endParaRPr>
          </a:p>
        </p:txBody>
      </p:sp>
      <p:sp>
        <p:nvSpPr>
          <p:cNvPr id="44" name="Text Box 36"/>
          <p:cNvSpPr txBox="1">
            <a:spLocks noChangeArrowheads="1"/>
          </p:cNvSpPr>
          <p:nvPr/>
        </p:nvSpPr>
        <p:spPr bwMode="auto">
          <a:xfrm>
            <a:off x="4067175" y="4283075"/>
            <a:ext cx="28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</a:t>
            </a:r>
            <a:endParaRPr lang="he-IL">
              <a:cs typeface="Times New Roman" charset="0"/>
            </a:endParaRPr>
          </a:p>
        </p:txBody>
      </p:sp>
      <p:sp>
        <p:nvSpPr>
          <p:cNvPr id="8216" name="Line 41"/>
          <p:cNvSpPr>
            <a:spLocks noChangeShapeType="1"/>
          </p:cNvSpPr>
          <p:nvPr/>
        </p:nvSpPr>
        <p:spPr bwMode="auto">
          <a:xfrm>
            <a:off x="2268538" y="3716338"/>
            <a:ext cx="1366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10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40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6000"/>
                            </p:stCondLst>
                            <p:childTnLst>
                              <p:par>
                                <p:cTn id="7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7000"/>
                            </p:stCondLst>
                            <p:childTnLst>
                              <p:par>
                                <p:cTn id="7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7500"/>
                            </p:stCondLst>
                            <p:childTnLst>
                              <p:par>
                                <p:cTn id="8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31" grpId="0" animBg="1"/>
      <p:bldP spid="32" grpId="0" animBg="1"/>
      <p:bldP spid="33" grpId="0"/>
      <p:bldP spid="34" grpId="0" animBg="1"/>
      <p:bldP spid="35" grpId="0" animBg="1"/>
      <p:bldP spid="36" grpId="0"/>
      <p:bldP spid="37" grpId="0" animBg="1"/>
      <p:bldP spid="38" grpId="0" animBg="1"/>
      <p:bldP spid="39" grpId="0"/>
      <p:bldP spid="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13" name="Object 41"/>
          <p:cNvGraphicFramePr>
            <a:graphicFrameLocks noChangeAspect="1"/>
          </p:cNvGraphicFramePr>
          <p:nvPr/>
        </p:nvGraphicFramePr>
        <p:xfrm>
          <a:off x="438150" y="5399088"/>
          <a:ext cx="1985963" cy="1081087"/>
        </p:xfrm>
        <a:graphic>
          <a:graphicData uri="http://schemas.openxmlformats.org/presentationml/2006/ole">
            <p:oleObj spid="_x0000_s1026" name="Формула" r:id="rId3" imgW="723586" imgH="393529" progId="Equation.3">
              <p:embed/>
            </p:oleObj>
          </a:graphicData>
        </a:graphic>
      </p:graphicFrame>
      <p:graphicFrame>
        <p:nvGraphicFramePr>
          <p:cNvPr id="3114" name="Object 42"/>
          <p:cNvGraphicFramePr>
            <a:graphicFrameLocks noChangeAspect="1"/>
          </p:cNvGraphicFramePr>
          <p:nvPr/>
        </p:nvGraphicFramePr>
        <p:xfrm>
          <a:off x="6561138" y="5372100"/>
          <a:ext cx="1897062" cy="1081088"/>
        </p:xfrm>
        <a:graphic>
          <a:graphicData uri="http://schemas.openxmlformats.org/presentationml/2006/ole">
            <p:oleObj spid="_x0000_s1027" name="Формула" r:id="rId4" imgW="736600" imgH="419100" progId="Equation.3">
              <p:embed/>
            </p:oleObj>
          </a:graphicData>
        </a:graphic>
      </p:graphicFrame>
      <p:graphicFrame>
        <p:nvGraphicFramePr>
          <p:cNvPr id="3115" name="Object 43"/>
          <p:cNvGraphicFramePr>
            <a:graphicFrameLocks noChangeAspect="1"/>
          </p:cNvGraphicFramePr>
          <p:nvPr/>
        </p:nvGraphicFramePr>
        <p:xfrm>
          <a:off x="3340100" y="5383213"/>
          <a:ext cx="2422525" cy="1079500"/>
        </p:xfrm>
        <a:graphic>
          <a:graphicData uri="http://schemas.openxmlformats.org/presentationml/2006/ole">
            <p:oleObj spid="_x0000_s1028" name="Формула" r:id="rId5" imgW="939800" imgH="419100" progId="Equation.3">
              <p:embed/>
            </p:oleObj>
          </a:graphicData>
        </a:graphic>
      </p:graphicFrame>
      <p:sp>
        <p:nvSpPr>
          <p:cNvPr id="2054" name="AutoShape 47" descr="5%"/>
          <p:cNvSpPr>
            <a:spLocks noChangeArrowheads="1"/>
          </p:cNvSpPr>
          <p:nvPr/>
        </p:nvSpPr>
        <p:spPr bwMode="auto">
          <a:xfrm rot="10800000">
            <a:off x="5310188" y="2668588"/>
            <a:ext cx="2932112" cy="1778000"/>
          </a:xfrm>
          <a:prstGeom prst="rtTriangle">
            <a:avLst/>
          </a:prstGeom>
          <a:pattFill prst="pct5">
            <a:fgClr>
              <a:srgbClr val="000099"/>
            </a:fgClr>
            <a:bgClr>
              <a:srgbClr val="66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5" name="AutoShape 48" descr="5%"/>
          <p:cNvSpPr>
            <a:spLocks noChangeArrowheads="1"/>
          </p:cNvSpPr>
          <p:nvPr/>
        </p:nvSpPr>
        <p:spPr bwMode="auto">
          <a:xfrm>
            <a:off x="3702050" y="1677988"/>
            <a:ext cx="1649413" cy="989012"/>
          </a:xfrm>
          <a:prstGeom prst="rtTriangle">
            <a:avLst/>
          </a:prstGeom>
          <a:pattFill prst="pct5">
            <a:fgClr>
              <a:srgbClr val="000099"/>
            </a:fgClr>
            <a:bgClr>
              <a:srgbClr val="66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6" name="AutoShape 49" descr="Темный горизонтальный"/>
          <p:cNvSpPr>
            <a:spLocks noChangeArrowheads="1"/>
          </p:cNvSpPr>
          <p:nvPr/>
        </p:nvSpPr>
        <p:spPr bwMode="auto">
          <a:xfrm rot="10800000">
            <a:off x="2049463" y="2667000"/>
            <a:ext cx="1652587" cy="1778000"/>
          </a:xfrm>
          <a:prstGeom prst="rtTriangle">
            <a:avLst/>
          </a:prstGeom>
          <a:pattFill prst="dkHorz">
            <a:fgClr>
              <a:schemeClr val="accent2"/>
            </a:fgClr>
            <a:bgClr>
              <a:schemeClr val="accent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7" name="AutoShape 50" descr="Темный горизонтальный"/>
          <p:cNvSpPr>
            <a:spLocks noChangeArrowheads="1"/>
          </p:cNvSpPr>
          <p:nvPr/>
        </p:nvSpPr>
        <p:spPr bwMode="auto">
          <a:xfrm>
            <a:off x="1133475" y="1677988"/>
            <a:ext cx="915988" cy="985837"/>
          </a:xfrm>
          <a:prstGeom prst="rtTriangle">
            <a:avLst/>
          </a:prstGeom>
          <a:pattFill prst="dkHorz">
            <a:fgClr>
              <a:schemeClr val="accent2"/>
            </a:fgClr>
            <a:bgClr>
              <a:schemeClr val="accent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Line 51"/>
          <p:cNvSpPr>
            <a:spLocks noChangeShapeType="1"/>
          </p:cNvSpPr>
          <p:nvPr/>
        </p:nvSpPr>
        <p:spPr bwMode="auto">
          <a:xfrm>
            <a:off x="125413" y="2667000"/>
            <a:ext cx="8435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8" name="Line 52"/>
          <p:cNvSpPr>
            <a:spLocks noChangeShapeType="1"/>
          </p:cNvSpPr>
          <p:nvPr/>
        </p:nvSpPr>
        <p:spPr bwMode="auto">
          <a:xfrm>
            <a:off x="3725863" y="1301750"/>
            <a:ext cx="0" cy="3455988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9" name="Line 53"/>
          <p:cNvSpPr>
            <a:spLocks noChangeShapeType="1"/>
          </p:cNvSpPr>
          <p:nvPr/>
        </p:nvSpPr>
        <p:spPr bwMode="auto">
          <a:xfrm>
            <a:off x="5351463" y="2468563"/>
            <a:ext cx="0" cy="393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0" name="Line 54"/>
          <p:cNvSpPr>
            <a:spLocks noChangeShapeType="1"/>
          </p:cNvSpPr>
          <p:nvPr/>
        </p:nvSpPr>
        <p:spPr bwMode="auto">
          <a:xfrm>
            <a:off x="7002463" y="2468563"/>
            <a:ext cx="0" cy="393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1" name="Line 55"/>
          <p:cNvSpPr>
            <a:spLocks noChangeShapeType="1"/>
          </p:cNvSpPr>
          <p:nvPr/>
        </p:nvSpPr>
        <p:spPr bwMode="auto">
          <a:xfrm>
            <a:off x="2049463" y="2468563"/>
            <a:ext cx="0" cy="393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2" name="Line 56"/>
          <p:cNvSpPr>
            <a:spLocks noChangeShapeType="1"/>
          </p:cNvSpPr>
          <p:nvPr/>
        </p:nvSpPr>
        <p:spPr bwMode="auto">
          <a:xfrm>
            <a:off x="400050" y="2468563"/>
            <a:ext cx="0" cy="393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3" name="Line 57"/>
          <p:cNvSpPr>
            <a:spLocks noChangeShapeType="1"/>
          </p:cNvSpPr>
          <p:nvPr/>
        </p:nvSpPr>
        <p:spPr bwMode="auto">
          <a:xfrm flipV="1">
            <a:off x="1133475" y="1677988"/>
            <a:ext cx="0" cy="989012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64" name="Line 58"/>
          <p:cNvSpPr>
            <a:spLocks noChangeShapeType="1"/>
          </p:cNvSpPr>
          <p:nvPr/>
        </p:nvSpPr>
        <p:spPr bwMode="auto">
          <a:xfrm>
            <a:off x="1133475" y="1677988"/>
            <a:ext cx="2568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5" name="Line 59"/>
          <p:cNvSpPr>
            <a:spLocks noChangeShapeType="1"/>
          </p:cNvSpPr>
          <p:nvPr/>
        </p:nvSpPr>
        <p:spPr bwMode="auto">
          <a:xfrm>
            <a:off x="3702050" y="1660525"/>
            <a:ext cx="5316538" cy="3262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6" name="Line 60"/>
          <p:cNvSpPr>
            <a:spLocks noChangeShapeType="1"/>
          </p:cNvSpPr>
          <p:nvPr/>
        </p:nvSpPr>
        <p:spPr bwMode="auto">
          <a:xfrm>
            <a:off x="1133475" y="1677988"/>
            <a:ext cx="7610475" cy="2965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7" name="Line 61"/>
          <p:cNvSpPr>
            <a:spLocks noChangeShapeType="1"/>
          </p:cNvSpPr>
          <p:nvPr/>
        </p:nvSpPr>
        <p:spPr bwMode="auto">
          <a:xfrm>
            <a:off x="8262938" y="2668588"/>
            <a:ext cx="0" cy="17780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68" name="Text Box 62"/>
          <p:cNvSpPr txBox="1">
            <a:spLocks noChangeArrowheads="1"/>
          </p:cNvSpPr>
          <p:nvPr/>
        </p:nvSpPr>
        <p:spPr bwMode="auto">
          <a:xfrm>
            <a:off x="1865313" y="2071688"/>
            <a:ext cx="323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F</a:t>
            </a:r>
            <a:endParaRPr lang="ru-RU" b="1">
              <a:latin typeface="Arial" charset="0"/>
            </a:endParaRPr>
          </a:p>
        </p:txBody>
      </p:sp>
      <p:sp>
        <p:nvSpPr>
          <p:cNvPr id="2069" name="Text Box 63"/>
          <p:cNvSpPr txBox="1">
            <a:spLocks noChangeArrowheads="1"/>
          </p:cNvSpPr>
          <p:nvPr/>
        </p:nvSpPr>
        <p:spPr bwMode="auto">
          <a:xfrm>
            <a:off x="5167313" y="1973263"/>
            <a:ext cx="323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F</a:t>
            </a:r>
            <a:endParaRPr lang="ru-RU" b="1">
              <a:latin typeface="Arial" charset="0"/>
            </a:endParaRPr>
          </a:p>
        </p:txBody>
      </p:sp>
      <p:sp>
        <p:nvSpPr>
          <p:cNvPr id="2070" name="Text Box 64"/>
          <p:cNvSpPr txBox="1">
            <a:spLocks noChangeArrowheads="1"/>
          </p:cNvSpPr>
          <p:nvPr/>
        </p:nvSpPr>
        <p:spPr bwMode="auto">
          <a:xfrm>
            <a:off x="125413" y="1973263"/>
            <a:ext cx="450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2F</a:t>
            </a:r>
            <a:endParaRPr lang="ru-RU" b="1">
              <a:latin typeface="Arial" charset="0"/>
            </a:endParaRPr>
          </a:p>
        </p:txBody>
      </p:sp>
      <p:sp>
        <p:nvSpPr>
          <p:cNvPr id="2071" name="Text Box 65"/>
          <p:cNvSpPr txBox="1">
            <a:spLocks noChangeArrowheads="1"/>
          </p:cNvSpPr>
          <p:nvPr/>
        </p:nvSpPr>
        <p:spPr bwMode="auto">
          <a:xfrm>
            <a:off x="6726238" y="1973263"/>
            <a:ext cx="450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2F</a:t>
            </a:r>
            <a:endParaRPr lang="ru-RU" b="1">
              <a:latin typeface="Arial" charset="0"/>
            </a:endParaRPr>
          </a:p>
        </p:txBody>
      </p:sp>
      <p:sp>
        <p:nvSpPr>
          <p:cNvPr id="2073" name="AutoShape 66"/>
          <p:cNvSpPr>
            <a:spLocks/>
          </p:cNvSpPr>
          <p:nvPr/>
        </p:nvSpPr>
        <p:spPr bwMode="auto">
          <a:xfrm rot="5400000">
            <a:off x="5853113" y="273050"/>
            <a:ext cx="296862" cy="4491038"/>
          </a:xfrm>
          <a:prstGeom prst="leftBrace">
            <a:avLst>
              <a:gd name="adj1" fmla="val 126070"/>
              <a:gd name="adj2" fmla="val 44778"/>
            </a:avLst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4" name="Text Box 67"/>
          <p:cNvSpPr txBox="1">
            <a:spLocks noChangeArrowheads="1"/>
          </p:cNvSpPr>
          <p:nvPr/>
        </p:nvSpPr>
        <p:spPr bwMode="auto">
          <a:xfrm>
            <a:off x="2325688" y="1774825"/>
            <a:ext cx="3254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66"/>
                </a:solidFill>
                <a:latin typeface="Arial" charset="0"/>
              </a:rPr>
              <a:t>d</a:t>
            </a:r>
            <a:endParaRPr lang="ru-RU" b="1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2075" name="AutoShape 68"/>
          <p:cNvSpPr>
            <a:spLocks/>
          </p:cNvSpPr>
          <p:nvPr/>
        </p:nvSpPr>
        <p:spPr bwMode="auto">
          <a:xfrm rot="5400000">
            <a:off x="2219325" y="1184275"/>
            <a:ext cx="396875" cy="2568575"/>
          </a:xfrm>
          <a:prstGeom prst="leftBrace">
            <a:avLst>
              <a:gd name="adj1" fmla="val 53933"/>
              <a:gd name="adj2" fmla="val 45898"/>
            </a:avLst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6" name="Text Box 69"/>
          <p:cNvSpPr txBox="1">
            <a:spLocks noChangeArrowheads="1"/>
          </p:cNvSpPr>
          <p:nvPr/>
        </p:nvSpPr>
        <p:spPr bwMode="auto">
          <a:xfrm>
            <a:off x="6073775" y="1893888"/>
            <a:ext cx="2603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00"/>
                </a:solidFill>
                <a:latin typeface="Arial" charset="0"/>
              </a:rPr>
              <a:t>f</a:t>
            </a:r>
            <a:endParaRPr lang="ru-RU" b="1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077" name="Text Box 70"/>
          <p:cNvSpPr txBox="1">
            <a:spLocks noChangeArrowheads="1"/>
          </p:cNvSpPr>
          <p:nvPr/>
        </p:nvSpPr>
        <p:spPr bwMode="auto">
          <a:xfrm>
            <a:off x="8193088" y="3259138"/>
            <a:ext cx="3476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66FF"/>
                </a:solidFill>
                <a:latin typeface="Arial" charset="0"/>
              </a:rPr>
              <a:t>H</a:t>
            </a:r>
            <a:endParaRPr lang="ru-RU" b="1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2078" name="Text Box 71"/>
          <p:cNvSpPr txBox="1">
            <a:spLocks noChangeArrowheads="1"/>
          </p:cNvSpPr>
          <p:nvPr/>
        </p:nvSpPr>
        <p:spPr bwMode="auto">
          <a:xfrm>
            <a:off x="674688" y="1876425"/>
            <a:ext cx="3238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66FF"/>
                </a:solidFill>
                <a:latin typeface="Arial" charset="0"/>
              </a:rPr>
              <a:t>h</a:t>
            </a:r>
            <a:endParaRPr lang="ru-RU" b="1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3" name="Line 72"/>
          <p:cNvSpPr>
            <a:spLocks noChangeShapeType="1"/>
          </p:cNvSpPr>
          <p:nvPr/>
        </p:nvSpPr>
        <p:spPr bwMode="auto">
          <a:xfrm>
            <a:off x="1133475" y="1677988"/>
            <a:ext cx="2568575" cy="2767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9" name="Line 73"/>
          <p:cNvSpPr>
            <a:spLocks noChangeShapeType="1"/>
          </p:cNvSpPr>
          <p:nvPr/>
        </p:nvSpPr>
        <p:spPr bwMode="auto">
          <a:xfrm flipH="1">
            <a:off x="3702050" y="4445000"/>
            <a:ext cx="5226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0" name="Line 74"/>
          <p:cNvSpPr>
            <a:spLocks noChangeShapeType="1"/>
          </p:cNvSpPr>
          <p:nvPr/>
        </p:nvSpPr>
        <p:spPr bwMode="auto">
          <a:xfrm>
            <a:off x="3725863" y="1660525"/>
            <a:ext cx="0" cy="985838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81" name="Line 75"/>
          <p:cNvSpPr>
            <a:spLocks noChangeShapeType="1"/>
          </p:cNvSpPr>
          <p:nvPr/>
        </p:nvSpPr>
        <p:spPr bwMode="auto">
          <a:xfrm>
            <a:off x="3725863" y="2668588"/>
            <a:ext cx="0" cy="17780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83" name="Text Box 76"/>
          <p:cNvSpPr txBox="1">
            <a:spLocks noChangeArrowheads="1"/>
          </p:cNvSpPr>
          <p:nvPr/>
        </p:nvSpPr>
        <p:spPr bwMode="auto">
          <a:xfrm>
            <a:off x="3367088" y="1876425"/>
            <a:ext cx="3238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66FF"/>
                </a:solidFill>
                <a:latin typeface="Arial" charset="0"/>
              </a:rPr>
              <a:t>h</a:t>
            </a:r>
            <a:endParaRPr lang="ru-RU" b="1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2084" name="Text Box 77"/>
          <p:cNvSpPr txBox="1">
            <a:spLocks noChangeArrowheads="1"/>
          </p:cNvSpPr>
          <p:nvPr/>
        </p:nvSpPr>
        <p:spPr bwMode="auto">
          <a:xfrm>
            <a:off x="3702050" y="335756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66FF"/>
                </a:solidFill>
                <a:latin typeface="Arial" charset="0"/>
              </a:rPr>
              <a:t>H</a:t>
            </a:r>
            <a:endParaRPr lang="ru-RU" b="1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2085" name="AutoShape 78"/>
          <p:cNvSpPr>
            <a:spLocks/>
          </p:cNvSpPr>
          <p:nvPr/>
        </p:nvSpPr>
        <p:spPr bwMode="auto">
          <a:xfrm rot="16200000" flipV="1">
            <a:off x="1442244" y="2358231"/>
            <a:ext cx="298450" cy="915988"/>
          </a:xfrm>
          <a:prstGeom prst="leftBrace">
            <a:avLst>
              <a:gd name="adj1" fmla="val 25576"/>
              <a:gd name="adj2" fmla="val 45898"/>
            </a:avLst>
          </a:prstGeom>
          <a:noFill/>
          <a:ln w="28575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86" name="Text Box 79"/>
          <p:cNvSpPr txBox="1">
            <a:spLocks noChangeArrowheads="1"/>
          </p:cNvSpPr>
          <p:nvPr/>
        </p:nvSpPr>
        <p:spPr bwMode="auto">
          <a:xfrm>
            <a:off x="1316038" y="2963863"/>
            <a:ext cx="5397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charset="0"/>
              </a:rPr>
              <a:t>d-F</a:t>
            </a:r>
            <a:endParaRPr lang="ru-RU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087" name="AutoShape 80"/>
          <p:cNvSpPr>
            <a:spLocks/>
          </p:cNvSpPr>
          <p:nvPr/>
        </p:nvSpPr>
        <p:spPr bwMode="auto">
          <a:xfrm rot="16200000" flipV="1">
            <a:off x="6592888" y="1443037"/>
            <a:ext cx="393700" cy="2841625"/>
          </a:xfrm>
          <a:prstGeom prst="leftBrace">
            <a:avLst>
              <a:gd name="adj1" fmla="val 60148"/>
              <a:gd name="adj2" fmla="val 44778"/>
            </a:avLst>
          </a:prstGeom>
          <a:noFill/>
          <a:ln w="28575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88" name="Text Box 81"/>
          <p:cNvSpPr txBox="1">
            <a:spLocks noChangeArrowheads="1"/>
          </p:cNvSpPr>
          <p:nvPr/>
        </p:nvSpPr>
        <p:spPr bwMode="auto">
          <a:xfrm>
            <a:off x="6726238" y="3060700"/>
            <a:ext cx="476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charset="0"/>
              </a:rPr>
              <a:t>f-F</a:t>
            </a:r>
            <a:endParaRPr lang="ru-RU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457200" y="115888"/>
            <a:ext cx="8229600" cy="74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4400" b="1"/>
              <a:t>Формула тонкой линзы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  <p:bldP spid="2055" grpId="0" animBg="1"/>
      <p:bldP spid="2056" grpId="0" animBg="1"/>
      <p:bldP spid="2057" grpId="0" animBg="1"/>
      <p:bldP spid="2073" grpId="0" animBg="1"/>
      <p:bldP spid="2074" grpId="0"/>
      <p:bldP spid="2075" grpId="0" animBg="1"/>
      <p:bldP spid="2076" grpId="0"/>
      <p:bldP spid="2077" grpId="0"/>
      <p:bldP spid="2078" grpId="0"/>
      <p:bldP spid="2083" grpId="0"/>
      <p:bldP spid="2084" grpId="0"/>
      <p:bldP spid="2085" grpId="0" animBg="1"/>
      <p:bldP spid="2086" grpId="0"/>
      <p:bldP spid="2087" grpId="0" animBg="1"/>
      <p:bldP spid="208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877888" y="258763"/>
          <a:ext cx="2422525" cy="1079500"/>
        </p:xfrm>
        <a:graphic>
          <a:graphicData uri="http://schemas.openxmlformats.org/presentationml/2006/ole">
            <p:oleObj spid="_x0000_s2050" name="Формула" r:id="rId3" imgW="939800" imgH="419100" progId="Equation.3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416425" y="412750"/>
          <a:ext cx="3205163" cy="574675"/>
        </p:xfrm>
        <a:graphic>
          <a:graphicData uri="http://schemas.openxmlformats.org/presentationml/2006/ole">
            <p:oleObj spid="_x0000_s2051" name="Формула" r:id="rId4" imgW="1270000" imgH="228600" progId="Equation.3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88938" y="1530350"/>
          <a:ext cx="3716337" cy="576263"/>
        </p:xfrm>
        <a:graphic>
          <a:graphicData uri="http://schemas.openxmlformats.org/presentationml/2006/ole">
            <p:oleObj spid="_x0000_s2052" name="Формула" r:id="rId5" imgW="1473200" imgH="228600" progId="Equation.3">
              <p:embed/>
            </p:oleObj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5091113" y="1485900"/>
          <a:ext cx="2416175" cy="576263"/>
        </p:xfrm>
        <a:graphic>
          <a:graphicData uri="http://schemas.openxmlformats.org/presentationml/2006/ole">
            <p:oleObj spid="_x0000_s2053" name="Формула" r:id="rId6" imgW="850531" imgH="203112" progId="Equation.3">
              <p:embed/>
            </p:oleObj>
          </a:graphicData>
        </a:graphic>
      </p:graphicFrame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024063" y="2311400"/>
            <a:ext cx="5095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>
                <a:latin typeface="Arial" charset="0"/>
              </a:rPr>
              <a:t>Разделим на произведение </a:t>
            </a:r>
            <a:r>
              <a:rPr lang="en-US" sz="2400" i="1">
                <a:latin typeface="Arial" charset="0"/>
              </a:rPr>
              <a:t>   </a:t>
            </a:r>
            <a:r>
              <a:rPr lang="en-US" sz="2400" b="1" i="1">
                <a:latin typeface="Arial" charset="0"/>
              </a:rPr>
              <a:t>d</a:t>
            </a:r>
            <a:r>
              <a:rPr lang="ru-RU" sz="2400" b="1" i="1" baseline="30000">
                <a:latin typeface="Arial" charset="0"/>
              </a:rPr>
              <a:t>.</a:t>
            </a:r>
            <a:r>
              <a:rPr lang="en-US" sz="2400" b="1" i="1">
                <a:latin typeface="Arial" charset="0"/>
              </a:rPr>
              <a:t>f</a:t>
            </a:r>
            <a:r>
              <a:rPr lang="ru-RU" sz="2400" b="1" i="1">
                <a:latin typeface="Arial" charset="0"/>
              </a:rPr>
              <a:t> </a:t>
            </a:r>
            <a:r>
              <a:rPr lang="ru-RU" sz="2400" b="1" i="1" baseline="30000">
                <a:latin typeface="Arial" charset="0"/>
              </a:rPr>
              <a:t>.</a:t>
            </a:r>
            <a:r>
              <a:rPr lang="en-US" sz="2400" b="1" i="1">
                <a:latin typeface="Arial" charset="0"/>
              </a:rPr>
              <a:t>F</a:t>
            </a:r>
            <a:endParaRPr lang="ru-RU" sz="2400" b="1" i="1">
              <a:latin typeface="Arial" charset="0"/>
            </a:endParaRPr>
          </a:p>
        </p:txBody>
      </p:sp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101850" y="2903538"/>
          <a:ext cx="2241550" cy="1295400"/>
        </p:xfrm>
        <a:graphic>
          <a:graphicData uri="http://schemas.openxmlformats.org/presentationml/2006/ole">
            <p:oleObj spid="_x0000_s2054" name="Формула" r:id="rId7" imgW="723600" imgH="419040" progId="Equation.3">
              <p:embed/>
            </p:oleObj>
          </a:graphicData>
        </a:graphic>
      </p:graphicFrame>
      <p:sp>
        <p:nvSpPr>
          <p:cNvPr id="2" name="Стрелка вправо 1"/>
          <p:cNvSpPr/>
          <p:nvPr/>
        </p:nvSpPr>
        <p:spPr>
          <a:xfrm>
            <a:off x="3551238" y="700088"/>
            <a:ext cx="674687" cy="125412"/>
          </a:xfrm>
          <a:prstGeom prst="rightArrow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7696200" y="609600"/>
            <a:ext cx="674688" cy="125413"/>
          </a:xfrm>
          <a:prstGeom prst="rightArrow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4225925" y="1711325"/>
            <a:ext cx="674688" cy="125413"/>
          </a:xfrm>
          <a:prstGeom prst="rightArrow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4810125" y="2884488"/>
          <a:ext cx="2203450" cy="1295400"/>
        </p:xfrm>
        <a:graphic>
          <a:graphicData uri="http://schemas.openxmlformats.org/presentationml/2006/ole">
            <p:oleObj spid="_x0000_s2055" name="Формула" r:id="rId8" imgW="711000" imgH="419040" progId="Equation.3">
              <p:embed/>
            </p:oleObj>
          </a:graphicData>
        </a:graphic>
      </p:graphicFrame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346075" y="5672138"/>
            <a:ext cx="695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Arial" charset="0"/>
              </a:rPr>
              <a:t>Если F &lt;0, f &lt;0, D &lt;0, то линзы рассеивающие. 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328613" y="4522788"/>
            <a:ext cx="27336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Arial" charset="0"/>
              </a:rPr>
              <a:t>Правила знаков: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46075" y="5043488"/>
            <a:ext cx="64897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Arial" charset="0"/>
              </a:rPr>
              <a:t>Если F &gt;0, f &gt;0, D&gt;0, то линзы собирающие.</a:t>
            </a:r>
          </a:p>
        </p:txBody>
      </p:sp>
      <p:grpSp>
        <p:nvGrpSpPr>
          <p:cNvPr id="6" name="Группа 5"/>
          <p:cNvGrpSpPr>
            <a:grpSpLocks/>
          </p:cNvGrpSpPr>
          <p:nvPr/>
        </p:nvGrpSpPr>
        <p:grpSpPr bwMode="auto">
          <a:xfrm>
            <a:off x="7119938" y="5000625"/>
            <a:ext cx="339725" cy="1238250"/>
            <a:chOff x="6804025" y="2492375"/>
            <a:chExt cx="936625" cy="1238250"/>
          </a:xfrm>
        </p:grpSpPr>
        <p:pic>
          <p:nvPicPr>
            <p:cNvPr id="3091" name="Picture 5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6804025" y="2492375"/>
              <a:ext cx="666750" cy="1238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92" name="Line 7"/>
            <p:cNvSpPr>
              <a:spLocks noChangeShapeType="1"/>
            </p:cNvSpPr>
            <p:nvPr/>
          </p:nvSpPr>
          <p:spPr bwMode="auto">
            <a:xfrm>
              <a:off x="7740650" y="2492375"/>
              <a:ext cx="0" cy="115252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arrow" w="med" len="med"/>
              <a:tailEnd type="arrow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Группа 6"/>
          <p:cNvGrpSpPr>
            <a:grpSpLocks/>
          </p:cNvGrpSpPr>
          <p:nvPr/>
        </p:nvGrpSpPr>
        <p:grpSpPr bwMode="auto">
          <a:xfrm>
            <a:off x="7761288" y="4992688"/>
            <a:ext cx="1023937" cy="1238250"/>
            <a:chOff x="7761501" y="4885472"/>
            <a:chExt cx="1024409" cy="1239021"/>
          </a:xfrm>
        </p:grpSpPr>
        <p:pic>
          <p:nvPicPr>
            <p:cNvPr id="3089" name="Picture 6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flipH="1">
              <a:off x="7761501" y="4885472"/>
              <a:ext cx="652116" cy="12390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0" name="Picture 9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8422588" y="4956911"/>
              <a:ext cx="363322" cy="1127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2" grpId="0" animBg="1"/>
      <p:bldP spid="9" grpId="0" animBg="1"/>
      <p:bldP spid="10" grpId="0" animBg="1"/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892</Words>
  <Application>Microsoft Office PowerPoint</Application>
  <PresentationFormat>Экран (4:3)</PresentationFormat>
  <Paragraphs>152</Paragraphs>
  <Slides>23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Тема Office</vt:lpstr>
      <vt:lpstr>Формула</vt:lpstr>
      <vt:lpstr>Слайд 1</vt:lpstr>
      <vt:lpstr>Линзы</vt:lpstr>
      <vt:lpstr>Типы линз</vt:lpstr>
      <vt:lpstr>Виды линз</vt:lpstr>
      <vt:lpstr>Основные линии и точки линзы</vt:lpstr>
      <vt:lpstr>Основные характеристики линзы</vt:lpstr>
      <vt:lpstr>Построение изображения предмета в линзе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Формула тонкой линзы</vt:lpstr>
      <vt:lpstr>Слайд 16</vt:lpstr>
      <vt:lpstr>Слайд 17</vt:lpstr>
      <vt:lpstr>С помощью каких профилактических мер можно сохранить зрение?</vt:lpstr>
      <vt:lpstr>Рекомендации:</vt:lpstr>
      <vt:lpstr>Исследование зрения </vt:lpstr>
      <vt:lpstr>Домашнее задание: </vt:lpstr>
      <vt:lpstr>Рефлексия  «Знание - полная чаша»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~</dc:creator>
  <cp:lastModifiedBy>~</cp:lastModifiedBy>
  <cp:revision>8</cp:revision>
  <dcterms:created xsi:type="dcterms:W3CDTF">2015-11-15T09:38:02Z</dcterms:created>
  <dcterms:modified xsi:type="dcterms:W3CDTF">2015-11-15T10:56:14Z</dcterms:modified>
</cp:coreProperties>
</file>