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9" r:id="rId3"/>
    <p:sldId id="263" r:id="rId4"/>
    <p:sldId id="274" r:id="rId5"/>
    <p:sldId id="275" r:id="rId6"/>
    <p:sldId id="282" r:id="rId7"/>
    <p:sldId id="278" r:id="rId8"/>
    <p:sldId id="258" r:id="rId9"/>
    <p:sldId id="272" r:id="rId10"/>
    <p:sldId id="279" r:id="rId11"/>
    <p:sldId id="276" r:id="rId12"/>
    <p:sldId id="264" r:id="rId13"/>
    <p:sldId id="280" r:id="rId14"/>
    <p:sldId id="265" r:id="rId15"/>
    <p:sldId id="266" r:id="rId16"/>
    <p:sldId id="261" r:id="rId17"/>
    <p:sldId id="262" r:id="rId18"/>
    <p:sldId id="267" r:id="rId19"/>
    <p:sldId id="273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B4B75-CB2F-4BC8-9357-3F92FC102DEB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9D79A-DE2E-4BAE-88A8-F8AFB617C9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53FF9-4F65-469A-94E6-6C6A0193FF00}" type="slidenum">
              <a:rPr lang="ru-RU" smtClean="0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C2E-8613-42CE-A27E-49CE57C0987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A0A6-56E6-4965-9B74-F7791BE0D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C2E-8613-42CE-A27E-49CE57C0987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A0A6-56E6-4965-9B74-F7791BE0D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C2E-8613-42CE-A27E-49CE57C0987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A0A6-56E6-4965-9B74-F7791BE0D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C2E-8613-42CE-A27E-49CE57C0987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A0A6-56E6-4965-9B74-F7791BE0D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C2E-8613-42CE-A27E-49CE57C0987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A0A6-56E6-4965-9B74-F7791BE0D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C2E-8613-42CE-A27E-49CE57C0987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A0A6-56E6-4965-9B74-F7791BE0D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C2E-8613-42CE-A27E-49CE57C0987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A0A6-56E6-4965-9B74-F7791BE0D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C2E-8613-42CE-A27E-49CE57C0987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A0A6-56E6-4965-9B74-F7791BE0D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C2E-8613-42CE-A27E-49CE57C0987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A0A6-56E6-4965-9B74-F7791BE0D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C2E-8613-42CE-A27E-49CE57C0987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A0A6-56E6-4965-9B74-F7791BE0D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C2E-8613-42CE-A27E-49CE57C0987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A0A6-56E6-4965-9B74-F7791BE0D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DC2E-8613-42CE-A27E-49CE57C0987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A0A6-56E6-4965-9B74-F7791BE0D3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4;&#1080;&#1103;\&#1056;&#1072;&#1073;&#1086;&#1095;&#1080;&#1081;%20&#1089;&#1090;&#1086;&#1083;\&#1042;&#1086;&#1088;&#1086;&#1085;&#1082;&#1086;&#1074;&#1072;\&#1048;&#1084;&#1087;&#1091;&#1083;&#1100;&#1089;\&#1087;&#1088;&#1080;&#1083;&#1086;&#1078;&#1077;&#1085;&#1080;&#1077;%202\m21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-fizika.narod.ru/9_19.htm" TargetMode="External"/><Relationship Id="rId2" Type="http://schemas.openxmlformats.org/officeDocument/2006/relationships/hyperlink" Target="http://pedsovet.su/load/321-1-0-3699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leng.ru/d/phys/phys_ege-tr.htm" TargetMode="External"/><Relationship Id="rId4" Type="http://schemas.openxmlformats.org/officeDocument/2006/relationships/hyperlink" Target="http://www.youtube.com/watch?v=YBvudovcuU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WordArt 2"/>
          <p:cNvSpPr>
            <a:spLocks noChangeArrowheads="1" noChangeShapeType="1" noTextEdit="1"/>
          </p:cNvSpPr>
          <p:nvPr/>
        </p:nvSpPr>
        <p:spPr bwMode="auto">
          <a:xfrm>
            <a:off x="-576263" y="692150"/>
            <a:ext cx="9324976" cy="57610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Импульс тела.</a:t>
            </a:r>
          </a:p>
          <a:p>
            <a:pPr algn="ctr"/>
            <a:r>
              <a:rPr lang="ru-RU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Закон</a:t>
            </a:r>
          </a:p>
          <a:p>
            <a:pPr algn="ctr"/>
            <a:r>
              <a:rPr lang="ru-RU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сохранения импульса. </a:t>
            </a:r>
          </a:p>
        </p:txBody>
      </p:sp>
      <p:sp>
        <p:nvSpPr>
          <p:cNvPr id="11981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4213" y="6453188"/>
            <a:ext cx="358775" cy="26035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/>
          </a:p>
        </p:txBody>
      </p:sp>
      <p:sp>
        <p:nvSpPr>
          <p:cNvPr id="11981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2550" y="6453188"/>
            <a:ext cx="385763" cy="274637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14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75688" y="6454775"/>
            <a:ext cx="360362" cy="287338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ru-RU" sz="5400" b="1">
                <a:solidFill>
                  <a:srgbClr val="FF0066"/>
                </a:solidFill>
              </a:rPr>
              <a:t>Закон сохранения импульса</a:t>
            </a:r>
          </a:p>
          <a:p>
            <a:r>
              <a:rPr lang="ru-RU" sz="5400" b="1"/>
              <a:t>Замкнутая система – это система, в которой тела взаимодействуют только друг с другом и больше ни с какими телами.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8596" y="1571612"/>
            <a:ext cx="8358246" cy="25717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ЗАКОН   СОХРАНЕНИЯ   ИМПУЛЬСА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Сумма импульсов тел до взаимодействия равна сумме импульсов тел после взаимодействия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 </a:t>
            </a:r>
            <a:r>
              <a:rPr lang="en-US" sz="4000" b="1" i="1" dirty="0" smtClean="0">
                <a:solidFill>
                  <a:srgbClr val="C00000"/>
                </a:solidFill>
              </a:rPr>
              <a:t>m</a:t>
            </a:r>
            <a:r>
              <a:rPr lang="en-US" sz="2000" b="1" i="1" dirty="0" smtClean="0">
                <a:solidFill>
                  <a:srgbClr val="C00000"/>
                </a:solidFill>
              </a:rPr>
              <a:t>1</a:t>
            </a:r>
            <a:r>
              <a:rPr lang="en-US" sz="4000" b="1" i="1" dirty="0" smtClean="0">
                <a:solidFill>
                  <a:srgbClr val="C00000"/>
                </a:solidFill>
              </a:rPr>
              <a:t>v</a:t>
            </a:r>
            <a:r>
              <a:rPr lang="en-US" sz="2000" b="1" i="1" dirty="0" smtClean="0">
                <a:solidFill>
                  <a:srgbClr val="C00000"/>
                </a:solidFill>
              </a:rPr>
              <a:t>1</a:t>
            </a:r>
            <a:r>
              <a:rPr lang="en-US" sz="4000" b="1" i="1" dirty="0" smtClean="0">
                <a:solidFill>
                  <a:srgbClr val="C00000"/>
                </a:solidFill>
              </a:rPr>
              <a:t> + m</a:t>
            </a:r>
            <a:r>
              <a:rPr lang="en-US" sz="2000" b="1" i="1" dirty="0" smtClean="0">
                <a:solidFill>
                  <a:srgbClr val="C00000"/>
                </a:solidFill>
              </a:rPr>
              <a:t>2</a:t>
            </a:r>
            <a:r>
              <a:rPr lang="en-US" sz="4000" b="1" i="1" dirty="0" smtClean="0">
                <a:solidFill>
                  <a:srgbClr val="C00000"/>
                </a:solidFill>
              </a:rPr>
              <a:t>v</a:t>
            </a:r>
            <a:r>
              <a:rPr lang="en-US" sz="2000" b="1" i="1" dirty="0" smtClean="0">
                <a:solidFill>
                  <a:srgbClr val="C00000"/>
                </a:solidFill>
              </a:rPr>
              <a:t>2</a:t>
            </a:r>
            <a:r>
              <a:rPr lang="en-US" sz="4000" b="1" i="1" dirty="0" smtClean="0">
                <a:solidFill>
                  <a:srgbClr val="C00000"/>
                </a:solidFill>
              </a:rPr>
              <a:t> = m</a:t>
            </a:r>
            <a:r>
              <a:rPr lang="en-US" sz="2000" b="1" i="1" dirty="0" smtClean="0">
                <a:solidFill>
                  <a:srgbClr val="C00000"/>
                </a:solidFill>
              </a:rPr>
              <a:t>1</a:t>
            </a:r>
            <a:r>
              <a:rPr lang="en-US" sz="4000" b="1" i="1" dirty="0" smtClean="0">
                <a:solidFill>
                  <a:srgbClr val="C00000"/>
                </a:solidFill>
              </a:rPr>
              <a:t>u</a:t>
            </a:r>
            <a:r>
              <a:rPr lang="en-US" sz="2000" b="1" i="1" dirty="0" smtClean="0">
                <a:solidFill>
                  <a:srgbClr val="C00000"/>
                </a:solidFill>
              </a:rPr>
              <a:t>1</a:t>
            </a:r>
            <a:r>
              <a:rPr lang="en-US" sz="4000" b="1" i="1" dirty="0" smtClean="0">
                <a:solidFill>
                  <a:srgbClr val="C00000"/>
                </a:solidFill>
              </a:rPr>
              <a:t> + m</a:t>
            </a:r>
            <a:r>
              <a:rPr lang="en-US" sz="2000" b="1" i="1" dirty="0" smtClean="0">
                <a:solidFill>
                  <a:srgbClr val="C00000"/>
                </a:solidFill>
              </a:rPr>
              <a:t>2</a:t>
            </a:r>
            <a:r>
              <a:rPr lang="en-US" sz="4000" b="1" i="1" dirty="0" smtClean="0">
                <a:solidFill>
                  <a:srgbClr val="C00000"/>
                </a:solidFill>
              </a:rPr>
              <a:t>u</a:t>
            </a:r>
            <a:r>
              <a:rPr lang="en-US" sz="2000" b="1" i="1" dirty="0" smtClean="0">
                <a:solidFill>
                  <a:srgbClr val="C00000"/>
                </a:solidFill>
              </a:rPr>
              <a:t>2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задачах рассматривается система из двух тел, внешние силы отсутствуют (</a:t>
            </a:r>
            <a:r>
              <a:rPr lang="ru-RU" b="1" i="1" dirty="0" smtClean="0">
                <a:solidFill>
                  <a:srgbClr val="7030A0"/>
                </a:solidFill>
              </a:rPr>
              <a:t>замкнутая система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785918" y="3357562"/>
            <a:ext cx="35719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214678" y="3357562"/>
            <a:ext cx="28575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3438" y="3357562"/>
            <a:ext cx="28575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72198" y="3357562"/>
            <a:ext cx="28575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Закон сохранения импуль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7688"/>
            <a:ext cx="9144000" cy="6310312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104454" name="WordArt 6"/>
          <p:cNvSpPr>
            <a:spLocks noChangeArrowheads="1" noChangeShapeType="1" noTextEdit="1"/>
          </p:cNvSpPr>
          <p:nvPr/>
        </p:nvSpPr>
        <p:spPr bwMode="auto">
          <a:xfrm>
            <a:off x="71438" y="49213"/>
            <a:ext cx="89646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Закон сохранения импульса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1654175" y="17002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0"/>
              <a:t>0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203575" y="16954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0"/>
              <a:t>0</a:t>
            </a: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5508625" y="1484313"/>
            <a:ext cx="142875" cy="144462"/>
          </a:xfrm>
          <a:prstGeom prst="rect">
            <a:avLst/>
          </a:prstGeom>
          <a:solidFill>
            <a:srgbClr val="33CCCC"/>
          </a:solidFill>
          <a:ln w="9525">
            <a:solidFill>
              <a:srgbClr val="A9A9A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7092950" y="1484313"/>
            <a:ext cx="71438" cy="142875"/>
          </a:xfrm>
          <a:prstGeom prst="rect">
            <a:avLst/>
          </a:prstGeom>
          <a:solidFill>
            <a:srgbClr val="33CCCC"/>
          </a:solidFill>
          <a:ln w="9525">
            <a:solidFill>
              <a:srgbClr val="A9A9A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1690688" y="4579938"/>
            <a:ext cx="73025" cy="144462"/>
          </a:xfrm>
          <a:prstGeom prst="rect">
            <a:avLst/>
          </a:prstGeom>
          <a:solidFill>
            <a:srgbClr val="33CCCC"/>
          </a:solidFill>
          <a:ln w="9525">
            <a:solidFill>
              <a:srgbClr val="A9A9A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2195513" y="4579938"/>
            <a:ext cx="73025" cy="144462"/>
          </a:xfrm>
          <a:prstGeom prst="rect">
            <a:avLst/>
          </a:prstGeom>
          <a:solidFill>
            <a:srgbClr val="33CCCC"/>
          </a:solidFill>
          <a:ln w="9525">
            <a:solidFill>
              <a:srgbClr val="A9A9A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1381125" y="4097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1812925" y="40767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04465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2550" y="6453188"/>
            <a:ext cx="385763" cy="274637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66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58775" cy="26035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/>
          </a:p>
        </p:txBody>
      </p:sp>
      <p:sp>
        <p:nvSpPr>
          <p:cNvPr id="104467" name="AutoShape 1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75688" y="6454775"/>
            <a:ext cx="360362" cy="287338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7188" y="1571625"/>
            <a:ext cx="4071937" cy="4643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625" y="1571625"/>
            <a:ext cx="3929063" cy="78581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1571625"/>
            <a:ext cx="4143375" cy="4643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F1C6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</a:rPr>
              <a:t>Закон сохранения импульса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079" name="Содержимое 7"/>
          <p:cNvSpPr>
            <a:spLocks noGrp="1"/>
          </p:cNvSpPr>
          <p:nvPr>
            <p:ph sz="half" idx="1"/>
          </p:nvPr>
        </p:nvSpPr>
        <p:spPr>
          <a:xfrm>
            <a:off x="357188" y="1500188"/>
            <a:ext cx="4038600" cy="452596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b="1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002060"/>
                </a:solidFill>
                <a:latin typeface="Arial Narrow" pitchFamily="34" charset="0"/>
              </a:rPr>
              <a:t>    Векторная сумма (геометрическая) импульсов тел в замкнутой системе остается величиной постоянной</a:t>
            </a:r>
            <a:endParaRPr lang="ru-RU" b="1" smtClean="0">
              <a:latin typeface="Arial Narrow" pitchFamily="34" charset="0"/>
            </a:endParaRP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080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u="sng" smtClean="0">
                <a:solidFill>
                  <a:srgbClr val="002060"/>
                </a:solidFill>
                <a:latin typeface="Arial Narrow" pitchFamily="34" charset="0"/>
              </a:rPr>
              <a:t>Закон можно применять</a:t>
            </a:r>
            <a:r>
              <a:rPr lang="ru-RU" smtClean="0">
                <a:solidFill>
                  <a:srgbClr val="002060"/>
                </a:solidFill>
                <a:latin typeface="Arial Narrow" pitchFamily="34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  <a:latin typeface="Arial Narrow" pitchFamily="34" charset="0"/>
              </a:rPr>
              <a:t>а) если  равнодействующая внешних сил равна нулю;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  <a:latin typeface="Arial Narrow" pitchFamily="34" charset="0"/>
              </a:rPr>
              <a:t>б) для проекции на какую-либо ось, если проекция равнодействующей на эту ось равна нулю 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28625" y="1714500"/>
          <a:ext cx="3944938" cy="536575"/>
        </p:xfrm>
        <a:graphic>
          <a:graphicData uri="http://schemas.openxmlformats.org/presentationml/2006/ole">
            <p:oleObj spid="_x0000_s6146" name="Формула" r:id="rId4" imgW="15872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3" name="m21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239838" y="1173163"/>
            <a:ext cx="6716712" cy="5495925"/>
          </a:xfrm>
          <a:ln/>
        </p:spPr>
      </p:pic>
      <p:sp>
        <p:nvSpPr>
          <p:cNvPr id="59407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2550" y="6453188"/>
            <a:ext cx="385763" cy="274637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8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58775" cy="26035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/>
          </a:p>
        </p:txBody>
      </p:sp>
      <p:sp>
        <p:nvSpPr>
          <p:cNvPr id="59409" name="AutoShape 1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75688" y="6454775"/>
            <a:ext cx="360362" cy="287338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11" name="WordArt 19"/>
          <p:cNvSpPr>
            <a:spLocks noChangeArrowheads="1" noChangeShapeType="1" noTextEdit="1"/>
          </p:cNvSpPr>
          <p:nvPr/>
        </p:nvSpPr>
        <p:spPr bwMode="auto">
          <a:xfrm>
            <a:off x="2627313" y="414338"/>
            <a:ext cx="3744912" cy="71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ИМПУЛЬС ТЕЛА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0" fill="hold"/>
                                        <p:tgtEl>
                                          <p:spTgt spid="59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40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9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Брандспойт в действии и закон сохранения импуль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5805488"/>
          </a:xfrm>
          <a:prstGeom prst="rect">
            <a:avLst/>
          </a:prstGeom>
          <a:noFill/>
        </p:spPr>
      </p:pic>
      <p:sp>
        <p:nvSpPr>
          <p:cNvPr id="102405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827088" y="5868988"/>
            <a:ext cx="7993062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8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Возникновение значительной отдачи </a:t>
            </a:r>
          </a:p>
          <a:p>
            <a:pPr algn="ctr"/>
            <a:r>
              <a:rPr lang="ru-RU" sz="28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при использовании мощного брандспойта </a:t>
            </a:r>
          </a:p>
        </p:txBody>
      </p:sp>
      <p:sp>
        <p:nvSpPr>
          <p:cNvPr id="102409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525" y="6538913"/>
            <a:ext cx="385763" cy="274637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10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68313" y="6553200"/>
            <a:ext cx="358775" cy="26035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/>
          </a:p>
        </p:txBody>
      </p:sp>
      <p:sp>
        <p:nvSpPr>
          <p:cNvPr id="102411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748713" y="6526213"/>
            <a:ext cx="360362" cy="287337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WordArt 2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449513" y="2960688"/>
            <a:ext cx="604837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99000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Подумай</a:t>
            </a:r>
          </a:p>
        </p:txBody>
      </p:sp>
      <p:sp>
        <p:nvSpPr>
          <p:cNvPr id="129027" name="WordArt 3" descr="Песок"/>
          <p:cNvSpPr>
            <a:spLocks noChangeArrowheads="1" noChangeShapeType="1" noTextEdit="1"/>
          </p:cNvSpPr>
          <p:nvPr/>
        </p:nvSpPr>
        <p:spPr bwMode="auto">
          <a:xfrm rot="5400000">
            <a:off x="5723732" y="2924968"/>
            <a:ext cx="5905500" cy="5762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99000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 о т в е т ь !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1042988" y="188913"/>
            <a:ext cx="7056437" cy="1052512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endParaRPr lang="ru-RU" sz="2000"/>
          </a:p>
          <a:p>
            <a:pPr marL="342900" indent="-342900" algn="ctr"/>
            <a:r>
              <a:rPr lang="ru-RU" sz="2000"/>
              <a:t>У какого тела импульс больше: </a:t>
            </a:r>
          </a:p>
          <a:p>
            <a:pPr marL="342900" indent="-342900" algn="ctr"/>
            <a:r>
              <a:rPr lang="ru-RU" sz="2000"/>
              <a:t>у спокойно идущего слона или летящей пули?</a:t>
            </a:r>
          </a:p>
          <a:p>
            <a:pPr marL="342900" indent="-342900" algn="ctr"/>
            <a:r>
              <a:rPr lang="ru-RU" sz="2000"/>
              <a:t>(</a:t>
            </a:r>
            <a:r>
              <a:rPr lang="en-US" sz="2000"/>
              <a:t>M </a:t>
            </a:r>
            <a:r>
              <a:rPr lang="en-US" sz="2000">
                <a:cs typeface="Arial" charset="0"/>
              </a:rPr>
              <a:t>&gt;</a:t>
            </a:r>
            <a:r>
              <a:rPr lang="en-US" sz="2000"/>
              <a:t>m</a:t>
            </a:r>
            <a:r>
              <a:rPr lang="ru-RU" sz="2000"/>
              <a:t> , но </a:t>
            </a:r>
            <a:r>
              <a:rPr lang="en-US" sz="2000"/>
              <a:t>V</a:t>
            </a:r>
            <a:r>
              <a:rPr lang="ru-RU" sz="2000" baseline="-25000"/>
              <a:t>1</a:t>
            </a:r>
            <a:r>
              <a:rPr lang="en-US" sz="2000">
                <a:cs typeface="Arial" charset="0"/>
              </a:rPr>
              <a:t>&lt;V</a:t>
            </a:r>
            <a:r>
              <a:rPr lang="ru-RU" sz="2000" baseline="-25000">
                <a:cs typeface="Arial" charset="0"/>
              </a:rPr>
              <a:t>2</a:t>
            </a:r>
            <a:r>
              <a:rPr lang="ru-RU" sz="2000">
                <a:cs typeface="Arial" charset="0"/>
              </a:rPr>
              <a:t>)</a:t>
            </a:r>
            <a:endParaRPr lang="en-US" sz="2000">
              <a:cs typeface="Arial" charset="0"/>
            </a:endParaRPr>
          </a:p>
          <a:p>
            <a:pPr marL="342900" indent="-342900" algn="ctr"/>
            <a:endParaRPr lang="ru-RU" sz="2000"/>
          </a:p>
        </p:txBody>
      </p:sp>
      <p:sp>
        <p:nvSpPr>
          <p:cNvPr id="129030" name="Oval 6"/>
          <p:cNvSpPr>
            <a:spLocks noChangeArrowheads="1"/>
          </p:cNvSpPr>
          <p:nvPr/>
        </p:nvSpPr>
        <p:spPr bwMode="auto">
          <a:xfrm rot="-1429556">
            <a:off x="755650" y="1557338"/>
            <a:ext cx="3959225" cy="17272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>
                <a:solidFill>
                  <a:schemeClr val="bg1"/>
                </a:solidFill>
              </a:rPr>
              <a:t>Каким максимальным</a:t>
            </a:r>
          </a:p>
          <a:p>
            <a:pPr marL="342900" indent="-342900" algn="ctr"/>
            <a:r>
              <a:rPr lang="ru-RU">
                <a:solidFill>
                  <a:schemeClr val="bg1"/>
                </a:solidFill>
              </a:rPr>
              <a:t> импульсом </a:t>
            </a:r>
          </a:p>
          <a:p>
            <a:pPr marL="342900" indent="-342900" algn="ctr"/>
            <a:r>
              <a:rPr lang="ru-RU">
                <a:solidFill>
                  <a:schemeClr val="bg1"/>
                </a:solidFill>
              </a:rPr>
              <a:t>обладали лично Вы</a:t>
            </a:r>
          </a:p>
          <a:p>
            <a:pPr marL="342900" indent="-342900" algn="ctr"/>
            <a:r>
              <a:rPr lang="ru-RU">
                <a:solidFill>
                  <a:schemeClr val="bg1"/>
                </a:solidFill>
              </a:rPr>
              <a:t> (относительно Земли)? </a:t>
            </a:r>
          </a:p>
          <a:p>
            <a:pPr marL="342900" indent="-34290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9031" name="AutoShape 7"/>
          <p:cNvSpPr>
            <a:spLocks noChangeArrowheads="1"/>
          </p:cNvSpPr>
          <p:nvPr/>
        </p:nvSpPr>
        <p:spPr bwMode="auto">
          <a:xfrm rot="10800000">
            <a:off x="3490913" y="1341438"/>
            <a:ext cx="5184775" cy="511333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 sz="1600">
              <a:solidFill>
                <a:srgbClr val="0033CC"/>
              </a:solidFill>
              <a:latin typeface="Verdana" pitchFamily="34" charset="0"/>
            </a:endParaRPr>
          </a:p>
        </p:txBody>
      </p:sp>
      <p:pic>
        <p:nvPicPr>
          <p:cNvPr id="129034" name="Picture 10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581525"/>
            <a:ext cx="925512" cy="1517650"/>
          </a:xfrm>
          <a:prstGeom prst="rect">
            <a:avLst/>
          </a:prstGeom>
          <a:noFill/>
        </p:spPr>
      </p:pic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4427538" y="1484313"/>
            <a:ext cx="32051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ru-RU"/>
              <a:t>Есть ли</a:t>
            </a:r>
          </a:p>
          <a:p>
            <a:pPr marL="342900" indent="-342900" algn="ctr"/>
            <a:r>
              <a:rPr lang="ru-RU"/>
              <a:t> на рисунке </a:t>
            </a:r>
          </a:p>
          <a:p>
            <a:pPr marL="342900" indent="-342900" algn="ctr"/>
            <a:r>
              <a:rPr lang="ru-RU"/>
              <a:t>тела, обладающие </a:t>
            </a:r>
          </a:p>
          <a:p>
            <a:pPr marL="342900" indent="-342900" algn="ctr"/>
            <a:r>
              <a:rPr lang="ru-RU"/>
              <a:t>одинаковым импульсом? </a:t>
            </a:r>
          </a:p>
          <a:p>
            <a:pPr marL="342900" indent="-342900" algn="ctr"/>
            <a:r>
              <a:rPr lang="ru-RU"/>
              <a:t>У какого тела наибольший</a:t>
            </a:r>
          </a:p>
          <a:p>
            <a:pPr marL="342900" indent="-342900" algn="ctr"/>
            <a:r>
              <a:rPr lang="ru-RU"/>
              <a:t> по модулю импульс?</a:t>
            </a:r>
          </a:p>
          <a:p>
            <a:pPr marL="342900" indent="-342900" algn="ctr"/>
            <a:endParaRPr lang="ru-RU"/>
          </a:p>
        </p:txBody>
      </p:sp>
      <p:sp>
        <p:nvSpPr>
          <p:cNvPr id="129037" name="Oval 13"/>
          <p:cNvSpPr>
            <a:spLocks noChangeArrowheads="1"/>
          </p:cNvSpPr>
          <p:nvPr/>
        </p:nvSpPr>
        <p:spPr bwMode="auto">
          <a:xfrm>
            <a:off x="3995738" y="5445125"/>
            <a:ext cx="649287" cy="627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129038" name="Oval 14"/>
          <p:cNvSpPr>
            <a:spLocks noChangeArrowheads="1"/>
          </p:cNvSpPr>
          <p:nvPr/>
        </p:nvSpPr>
        <p:spPr bwMode="auto">
          <a:xfrm>
            <a:off x="6516688" y="3789363"/>
            <a:ext cx="649287" cy="627062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129039" name="Oval 15"/>
          <p:cNvSpPr>
            <a:spLocks noChangeArrowheads="1"/>
          </p:cNvSpPr>
          <p:nvPr/>
        </p:nvSpPr>
        <p:spPr bwMode="auto">
          <a:xfrm>
            <a:off x="4787900" y="3644900"/>
            <a:ext cx="360363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29040" name="Oval 16"/>
          <p:cNvSpPr>
            <a:spLocks noChangeArrowheads="1"/>
          </p:cNvSpPr>
          <p:nvPr/>
        </p:nvSpPr>
        <p:spPr bwMode="auto">
          <a:xfrm>
            <a:off x="7451725" y="5516563"/>
            <a:ext cx="3603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29041" name="Oval 17"/>
          <p:cNvSpPr>
            <a:spLocks noChangeArrowheads="1"/>
          </p:cNvSpPr>
          <p:nvPr/>
        </p:nvSpPr>
        <p:spPr bwMode="auto">
          <a:xfrm>
            <a:off x="5364163" y="5229225"/>
            <a:ext cx="914400" cy="9144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9047" name="Line 23"/>
          <p:cNvSpPr>
            <a:spLocks noChangeShapeType="1"/>
          </p:cNvSpPr>
          <p:nvPr/>
        </p:nvSpPr>
        <p:spPr bwMode="auto">
          <a:xfrm flipV="1">
            <a:off x="5219700" y="3500438"/>
            <a:ext cx="1081088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 flipH="1" flipV="1">
            <a:off x="6445250" y="5014913"/>
            <a:ext cx="935038" cy="5746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49" name="Line 25"/>
          <p:cNvSpPr>
            <a:spLocks noChangeShapeType="1"/>
          </p:cNvSpPr>
          <p:nvPr/>
        </p:nvSpPr>
        <p:spPr bwMode="auto">
          <a:xfrm flipH="1">
            <a:off x="5508625" y="4219575"/>
            <a:ext cx="935038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50" name="Line 26"/>
          <p:cNvSpPr>
            <a:spLocks noChangeShapeType="1"/>
          </p:cNvSpPr>
          <p:nvPr/>
        </p:nvSpPr>
        <p:spPr bwMode="auto">
          <a:xfrm flipH="1" flipV="1">
            <a:off x="4932363" y="5013325"/>
            <a:ext cx="433387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51" name="Line 27"/>
          <p:cNvSpPr>
            <a:spLocks noChangeShapeType="1"/>
          </p:cNvSpPr>
          <p:nvPr/>
        </p:nvSpPr>
        <p:spPr bwMode="auto">
          <a:xfrm flipV="1">
            <a:off x="4427538" y="4724400"/>
            <a:ext cx="144462" cy="649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61" name="Line 37"/>
          <p:cNvSpPr>
            <a:spLocks noChangeShapeType="1"/>
          </p:cNvSpPr>
          <p:nvPr/>
        </p:nvSpPr>
        <p:spPr bwMode="auto">
          <a:xfrm>
            <a:off x="4284663" y="5157788"/>
            <a:ext cx="3587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62" name="Line 38"/>
          <p:cNvSpPr>
            <a:spLocks noChangeShapeType="1"/>
          </p:cNvSpPr>
          <p:nvPr/>
        </p:nvSpPr>
        <p:spPr bwMode="auto">
          <a:xfrm>
            <a:off x="4356100" y="4941888"/>
            <a:ext cx="3587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63" name="Line 39"/>
          <p:cNvSpPr>
            <a:spLocks noChangeShapeType="1"/>
          </p:cNvSpPr>
          <p:nvPr/>
        </p:nvSpPr>
        <p:spPr bwMode="auto">
          <a:xfrm flipV="1">
            <a:off x="5076825" y="4941888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64" name="Line 40"/>
          <p:cNvSpPr>
            <a:spLocks noChangeShapeType="1"/>
          </p:cNvSpPr>
          <p:nvPr/>
        </p:nvSpPr>
        <p:spPr bwMode="auto">
          <a:xfrm flipV="1">
            <a:off x="4859338" y="4868863"/>
            <a:ext cx="1444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65" name="Line 41"/>
          <p:cNvSpPr>
            <a:spLocks noChangeShapeType="1"/>
          </p:cNvSpPr>
          <p:nvPr/>
        </p:nvSpPr>
        <p:spPr bwMode="auto">
          <a:xfrm flipV="1">
            <a:off x="7019925" y="5300663"/>
            <a:ext cx="2174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66" name="Line 42"/>
          <p:cNvSpPr>
            <a:spLocks noChangeShapeType="1"/>
          </p:cNvSpPr>
          <p:nvPr/>
        </p:nvSpPr>
        <p:spPr bwMode="auto">
          <a:xfrm flipV="1">
            <a:off x="6804025" y="515778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67" name="Line 43"/>
          <p:cNvSpPr>
            <a:spLocks noChangeShapeType="1"/>
          </p:cNvSpPr>
          <p:nvPr/>
        </p:nvSpPr>
        <p:spPr bwMode="auto">
          <a:xfrm flipV="1">
            <a:off x="6588125" y="5013325"/>
            <a:ext cx="21431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68" name="Line 44"/>
          <p:cNvSpPr>
            <a:spLocks noChangeShapeType="1"/>
          </p:cNvSpPr>
          <p:nvPr/>
        </p:nvSpPr>
        <p:spPr bwMode="auto">
          <a:xfrm flipV="1">
            <a:off x="6372225" y="4868863"/>
            <a:ext cx="21431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69" name="Line 45"/>
          <p:cNvSpPr>
            <a:spLocks noChangeShapeType="1"/>
          </p:cNvSpPr>
          <p:nvPr/>
        </p:nvSpPr>
        <p:spPr bwMode="auto">
          <a:xfrm>
            <a:off x="5435600" y="3500438"/>
            <a:ext cx="714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70" name="Line 46"/>
          <p:cNvSpPr>
            <a:spLocks noChangeShapeType="1"/>
          </p:cNvSpPr>
          <p:nvPr/>
        </p:nvSpPr>
        <p:spPr bwMode="auto">
          <a:xfrm>
            <a:off x="5724525" y="3429000"/>
            <a:ext cx="698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71" name="Line 47"/>
          <p:cNvSpPr>
            <a:spLocks noChangeShapeType="1"/>
          </p:cNvSpPr>
          <p:nvPr/>
        </p:nvSpPr>
        <p:spPr bwMode="auto">
          <a:xfrm>
            <a:off x="6011863" y="3357563"/>
            <a:ext cx="714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72" name="Line 48"/>
          <p:cNvSpPr>
            <a:spLocks noChangeShapeType="1"/>
          </p:cNvSpPr>
          <p:nvPr/>
        </p:nvSpPr>
        <p:spPr bwMode="auto">
          <a:xfrm>
            <a:off x="6227763" y="3284538"/>
            <a:ext cx="730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73" name="Line 49"/>
          <p:cNvSpPr>
            <a:spLocks noChangeShapeType="1"/>
          </p:cNvSpPr>
          <p:nvPr/>
        </p:nvSpPr>
        <p:spPr bwMode="auto">
          <a:xfrm>
            <a:off x="6156325" y="4149725"/>
            <a:ext cx="1428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74" name="Line 50"/>
          <p:cNvSpPr>
            <a:spLocks noChangeShapeType="1"/>
          </p:cNvSpPr>
          <p:nvPr/>
        </p:nvSpPr>
        <p:spPr bwMode="auto">
          <a:xfrm>
            <a:off x="5940425" y="4292600"/>
            <a:ext cx="1428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75" name="Line 51"/>
          <p:cNvSpPr>
            <a:spLocks noChangeShapeType="1"/>
          </p:cNvSpPr>
          <p:nvPr/>
        </p:nvSpPr>
        <p:spPr bwMode="auto">
          <a:xfrm>
            <a:off x="5724525" y="4365625"/>
            <a:ext cx="1428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76" name="Line 52"/>
          <p:cNvSpPr>
            <a:spLocks noChangeShapeType="1"/>
          </p:cNvSpPr>
          <p:nvPr/>
        </p:nvSpPr>
        <p:spPr bwMode="auto">
          <a:xfrm>
            <a:off x="5435600" y="4508500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79" name="Line 55"/>
          <p:cNvSpPr>
            <a:spLocks noChangeShapeType="1"/>
          </p:cNvSpPr>
          <p:nvPr/>
        </p:nvSpPr>
        <p:spPr bwMode="auto">
          <a:xfrm>
            <a:off x="4427538" y="4724400"/>
            <a:ext cx="2889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80" name="AutoShape 5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2550" y="6453188"/>
            <a:ext cx="385763" cy="274637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082" name="AutoShape 5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58775" cy="26035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/>
          </a:p>
        </p:txBody>
      </p:sp>
      <p:sp>
        <p:nvSpPr>
          <p:cNvPr id="129083" name="AutoShape 5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75688" y="6454775"/>
            <a:ext cx="360362" cy="287338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9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9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9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9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9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9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9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9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9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9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9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9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9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9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9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9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9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9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/>
      <p:bldP spid="1290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250825" y="1195388"/>
            <a:ext cx="3176588" cy="4572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до взаимодействия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395288" y="3140075"/>
            <a:ext cx="2705100" cy="4572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взаимодействие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179388" y="4940300"/>
            <a:ext cx="3700462" cy="4572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после взаимодействия</a:t>
            </a:r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3924300" y="765175"/>
            <a:ext cx="88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m</a:t>
            </a:r>
            <a:r>
              <a:rPr lang="ru-RU" sz="2800" baseline="-25000"/>
              <a:t>1</a:t>
            </a:r>
            <a:endParaRPr lang="ru-RU" sz="2800"/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8101013" y="836613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42360" name="Text Box 24"/>
          <p:cNvSpPr txBox="1">
            <a:spLocks noChangeArrowheads="1"/>
          </p:cNvSpPr>
          <p:nvPr/>
        </p:nvSpPr>
        <p:spPr bwMode="auto">
          <a:xfrm>
            <a:off x="5487988" y="136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3419475" y="1268413"/>
            <a:ext cx="1368425" cy="482600"/>
            <a:chOff x="2154" y="799"/>
            <a:chExt cx="862" cy="304"/>
          </a:xfrm>
        </p:grpSpPr>
        <p:sp>
          <p:nvSpPr>
            <p:cNvPr id="142341" name="Oval 5"/>
            <p:cNvSpPr>
              <a:spLocks noChangeArrowheads="1"/>
            </p:cNvSpPr>
            <p:nvPr/>
          </p:nvSpPr>
          <p:spPr bwMode="auto">
            <a:xfrm>
              <a:off x="2699" y="799"/>
              <a:ext cx="317" cy="3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366" name="Line 30"/>
            <p:cNvSpPr>
              <a:spLocks noChangeShapeType="1"/>
            </p:cNvSpPr>
            <p:nvPr/>
          </p:nvSpPr>
          <p:spPr bwMode="auto">
            <a:xfrm flipH="1">
              <a:off x="2472" y="845"/>
              <a:ext cx="22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68" name="Line 32"/>
            <p:cNvSpPr>
              <a:spLocks noChangeShapeType="1"/>
            </p:cNvSpPr>
            <p:nvPr/>
          </p:nvSpPr>
          <p:spPr bwMode="auto">
            <a:xfrm flipH="1">
              <a:off x="2472" y="890"/>
              <a:ext cx="22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69" name="Line 33"/>
            <p:cNvSpPr>
              <a:spLocks noChangeShapeType="1"/>
            </p:cNvSpPr>
            <p:nvPr/>
          </p:nvSpPr>
          <p:spPr bwMode="auto">
            <a:xfrm flipH="1">
              <a:off x="2381" y="935"/>
              <a:ext cx="27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70" name="Line 34"/>
            <p:cNvSpPr>
              <a:spLocks noChangeShapeType="1"/>
            </p:cNvSpPr>
            <p:nvPr/>
          </p:nvSpPr>
          <p:spPr bwMode="auto">
            <a:xfrm flipH="1">
              <a:off x="2154" y="981"/>
              <a:ext cx="499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72" name="Line 36"/>
            <p:cNvSpPr>
              <a:spLocks noChangeShapeType="1"/>
            </p:cNvSpPr>
            <p:nvPr/>
          </p:nvSpPr>
          <p:spPr bwMode="auto">
            <a:xfrm flipH="1">
              <a:off x="2472" y="1026"/>
              <a:ext cx="18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740650" y="1268413"/>
            <a:ext cx="1403350" cy="576262"/>
            <a:chOff x="4967" y="799"/>
            <a:chExt cx="793" cy="304"/>
          </a:xfrm>
        </p:grpSpPr>
        <p:sp>
          <p:nvSpPr>
            <p:cNvPr id="142345" name="Oval 9"/>
            <p:cNvSpPr>
              <a:spLocks noChangeArrowheads="1"/>
            </p:cNvSpPr>
            <p:nvPr/>
          </p:nvSpPr>
          <p:spPr bwMode="auto">
            <a:xfrm>
              <a:off x="4967" y="799"/>
              <a:ext cx="317" cy="30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FF5B5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373" name="Line 37"/>
            <p:cNvSpPr>
              <a:spLocks noChangeShapeType="1"/>
            </p:cNvSpPr>
            <p:nvPr/>
          </p:nvSpPr>
          <p:spPr bwMode="auto">
            <a:xfrm>
              <a:off x="5284" y="845"/>
              <a:ext cx="181" cy="0"/>
            </a:xfrm>
            <a:prstGeom prst="line">
              <a:avLst/>
            </a:prstGeom>
            <a:noFill/>
            <a:ln w="9525">
              <a:solidFill>
                <a:srgbClr val="FF5B5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74" name="Line 38"/>
            <p:cNvSpPr>
              <a:spLocks noChangeShapeType="1"/>
            </p:cNvSpPr>
            <p:nvPr/>
          </p:nvSpPr>
          <p:spPr bwMode="auto">
            <a:xfrm>
              <a:off x="5284" y="935"/>
              <a:ext cx="476" cy="0"/>
            </a:xfrm>
            <a:prstGeom prst="line">
              <a:avLst/>
            </a:prstGeom>
            <a:noFill/>
            <a:ln w="9525">
              <a:solidFill>
                <a:srgbClr val="FF5B5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75" name="Line 39"/>
            <p:cNvSpPr>
              <a:spLocks noChangeShapeType="1"/>
            </p:cNvSpPr>
            <p:nvPr/>
          </p:nvSpPr>
          <p:spPr bwMode="auto">
            <a:xfrm>
              <a:off x="5284" y="890"/>
              <a:ext cx="272" cy="0"/>
            </a:xfrm>
            <a:prstGeom prst="line">
              <a:avLst/>
            </a:prstGeom>
            <a:noFill/>
            <a:ln w="9525">
              <a:solidFill>
                <a:srgbClr val="FF5B5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76" name="Line 40"/>
            <p:cNvSpPr>
              <a:spLocks noChangeShapeType="1"/>
            </p:cNvSpPr>
            <p:nvPr/>
          </p:nvSpPr>
          <p:spPr bwMode="auto">
            <a:xfrm>
              <a:off x="5284" y="981"/>
              <a:ext cx="272" cy="0"/>
            </a:xfrm>
            <a:prstGeom prst="line">
              <a:avLst/>
            </a:prstGeom>
            <a:noFill/>
            <a:ln w="9525">
              <a:solidFill>
                <a:srgbClr val="FF5B5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77" name="Line 41"/>
            <p:cNvSpPr>
              <a:spLocks noChangeShapeType="1"/>
            </p:cNvSpPr>
            <p:nvPr/>
          </p:nvSpPr>
          <p:spPr bwMode="auto">
            <a:xfrm>
              <a:off x="5284" y="1026"/>
              <a:ext cx="91" cy="0"/>
            </a:xfrm>
            <a:prstGeom prst="line">
              <a:avLst/>
            </a:prstGeom>
            <a:noFill/>
            <a:ln w="9525">
              <a:solidFill>
                <a:srgbClr val="FF5B5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2384" name="Line 48"/>
          <p:cNvSpPr>
            <a:spLocks noChangeShapeType="1"/>
          </p:cNvSpPr>
          <p:nvPr/>
        </p:nvSpPr>
        <p:spPr bwMode="auto">
          <a:xfrm>
            <a:off x="6443663" y="3860800"/>
            <a:ext cx="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5940425" y="2852738"/>
            <a:ext cx="1079500" cy="1152525"/>
            <a:chOff x="3742" y="1797"/>
            <a:chExt cx="634" cy="726"/>
          </a:xfrm>
        </p:grpSpPr>
        <p:sp>
          <p:nvSpPr>
            <p:cNvPr id="142343" name="Oval 7"/>
            <p:cNvSpPr>
              <a:spLocks noChangeArrowheads="1"/>
            </p:cNvSpPr>
            <p:nvPr/>
          </p:nvSpPr>
          <p:spPr bwMode="auto">
            <a:xfrm>
              <a:off x="3742" y="1979"/>
              <a:ext cx="317" cy="3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344" name="Oval 8"/>
            <p:cNvSpPr>
              <a:spLocks noChangeArrowheads="1"/>
            </p:cNvSpPr>
            <p:nvPr/>
          </p:nvSpPr>
          <p:spPr bwMode="auto">
            <a:xfrm>
              <a:off x="4059" y="1979"/>
              <a:ext cx="317" cy="30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378" name="Line 42"/>
            <p:cNvSpPr>
              <a:spLocks noChangeShapeType="1"/>
            </p:cNvSpPr>
            <p:nvPr/>
          </p:nvSpPr>
          <p:spPr bwMode="auto">
            <a:xfrm flipV="1">
              <a:off x="4059" y="1842"/>
              <a:ext cx="136" cy="22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79" name="Line 43"/>
            <p:cNvSpPr>
              <a:spLocks noChangeShapeType="1"/>
            </p:cNvSpPr>
            <p:nvPr/>
          </p:nvSpPr>
          <p:spPr bwMode="auto">
            <a:xfrm flipV="1">
              <a:off x="4059" y="1797"/>
              <a:ext cx="91" cy="22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80" name="Line 44"/>
            <p:cNvSpPr>
              <a:spLocks noChangeShapeType="1"/>
            </p:cNvSpPr>
            <p:nvPr/>
          </p:nvSpPr>
          <p:spPr bwMode="auto">
            <a:xfrm flipH="1">
              <a:off x="3923" y="2160"/>
              <a:ext cx="136" cy="2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81" name="Line 45"/>
            <p:cNvSpPr>
              <a:spLocks noChangeShapeType="1"/>
            </p:cNvSpPr>
            <p:nvPr/>
          </p:nvSpPr>
          <p:spPr bwMode="auto">
            <a:xfrm>
              <a:off x="4059" y="2205"/>
              <a:ext cx="136" cy="18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82" name="Line 46"/>
            <p:cNvSpPr>
              <a:spLocks noChangeShapeType="1"/>
            </p:cNvSpPr>
            <p:nvPr/>
          </p:nvSpPr>
          <p:spPr bwMode="auto">
            <a:xfrm flipH="1" flipV="1">
              <a:off x="3878" y="1888"/>
              <a:ext cx="181" cy="18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83" name="Line 47"/>
            <p:cNvSpPr>
              <a:spLocks noChangeShapeType="1"/>
            </p:cNvSpPr>
            <p:nvPr/>
          </p:nvSpPr>
          <p:spPr bwMode="auto">
            <a:xfrm flipH="1" flipV="1">
              <a:off x="4014" y="1933"/>
              <a:ext cx="45" cy="1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85" name="Line 49"/>
            <p:cNvSpPr>
              <a:spLocks noChangeShapeType="1"/>
            </p:cNvSpPr>
            <p:nvPr/>
          </p:nvSpPr>
          <p:spPr bwMode="auto">
            <a:xfrm>
              <a:off x="4059" y="2205"/>
              <a:ext cx="0" cy="31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86" name="Line 50"/>
            <p:cNvSpPr>
              <a:spLocks noChangeShapeType="1"/>
            </p:cNvSpPr>
            <p:nvPr/>
          </p:nvSpPr>
          <p:spPr bwMode="auto">
            <a:xfrm>
              <a:off x="4059" y="2205"/>
              <a:ext cx="136" cy="27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5867400" y="4437063"/>
            <a:ext cx="1079500" cy="1060450"/>
            <a:chOff x="3289" y="2794"/>
            <a:chExt cx="680" cy="668"/>
          </a:xfrm>
        </p:grpSpPr>
        <p:sp>
          <p:nvSpPr>
            <p:cNvPr id="142342" name="Oval 6"/>
            <p:cNvSpPr>
              <a:spLocks noChangeArrowheads="1"/>
            </p:cNvSpPr>
            <p:nvPr/>
          </p:nvSpPr>
          <p:spPr bwMode="auto">
            <a:xfrm>
              <a:off x="3289" y="3158"/>
              <a:ext cx="317" cy="3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357" name="Rectangle 21"/>
            <p:cNvSpPr>
              <a:spLocks noChangeArrowheads="1"/>
            </p:cNvSpPr>
            <p:nvPr/>
          </p:nvSpPr>
          <p:spPr bwMode="auto">
            <a:xfrm>
              <a:off x="3384" y="2794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-25000"/>
                <a:t>1</a:t>
              </a:r>
              <a:endParaRPr lang="ru-RU" sz="2400"/>
            </a:p>
          </p:txBody>
        </p:sp>
        <p:sp>
          <p:nvSpPr>
            <p:cNvPr id="142387" name="Line 51"/>
            <p:cNvSpPr>
              <a:spLocks noChangeShapeType="1"/>
            </p:cNvSpPr>
            <p:nvPr/>
          </p:nvSpPr>
          <p:spPr bwMode="auto">
            <a:xfrm>
              <a:off x="3606" y="3203"/>
              <a:ext cx="1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88" name="Line 52"/>
            <p:cNvSpPr>
              <a:spLocks noChangeShapeType="1"/>
            </p:cNvSpPr>
            <p:nvPr/>
          </p:nvSpPr>
          <p:spPr bwMode="auto">
            <a:xfrm>
              <a:off x="3606" y="3249"/>
              <a:ext cx="27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89" name="Line 53"/>
            <p:cNvSpPr>
              <a:spLocks noChangeShapeType="1"/>
            </p:cNvSpPr>
            <p:nvPr/>
          </p:nvSpPr>
          <p:spPr bwMode="auto">
            <a:xfrm>
              <a:off x="3606" y="3294"/>
              <a:ext cx="22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90" name="Line 54"/>
            <p:cNvSpPr>
              <a:spLocks noChangeShapeType="1"/>
            </p:cNvSpPr>
            <p:nvPr/>
          </p:nvSpPr>
          <p:spPr bwMode="auto">
            <a:xfrm>
              <a:off x="3606" y="3339"/>
              <a:ext cx="363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91" name="Line 55"/>
            <p:cNvSpPr>
              <a:spLocks noChangeShapeType="1"/>
            </p:cNvSpPr>
            <p:nvPr/>
          </p:nvSpPr>
          <p:spPr bwMode="auto">
            <a:xfrm>
              <a:off x="3606" y="3385"/>
              <a:ext cx="18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5795963" y="4365625"/>
            <a:ext cx="1152525" cy="1152525"/>
            <a:chOff x="4241" y="2794"/>
            <a:chExt cx="634" cy="668"/>
          </a:xfrm>
        </p:grpSpPr>
        <p:sp>
          <p:nvSpPr>
            <p:cNvPr id="142340" name="Oval 4"/>
            <p:cNvSpPr>
              <a:spLocks noChangeArrowheads="1"/>
            </p:cNvSpPr>
            <p:nvPr/>
          </p:nvSpPr>
          <p:spPr bwMode="auto">
            <a:xfrm>
              <a:off x="4558" y="3158"/>
              <a:ext cx="317" cy="304"/>
            </a:xfrm>
            <a:prstGeom prst="ellipse">
              <a:avLst/>
            </a:prstGeom>
            <a:solidFill>
              <a:srgbClr val="FF5B5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359" name="Rectangle 23"/>
            <p:cNvSpPr>
              <a:spLocks noChangeArrowheads="1"/>
            </p:cNvSpPr>
            <p:nvPr/>
          </p:nvSpPr>
          <p:spPr bwMode="auto">
            <a:xfrm>
              <a:off x="4468" y="2794"/>
              <a:ext cx="40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  </a:t>
              </a:r>
              <a:r>
                <a:rPr lang="en-US" sz="2400"/>
                <a:t>m</a:t>
              </a:r>
              <a:r>
                <a:rPr lang="en-US" sz="2400" baseline="-25000"/>
                <a:t>2</a:t>
              </a:r>
              <a:endParaRPr lang="ru-RU" sz="2400"/>
            </a:p>
          </p:txBody>
        </p:sp>
        <p:sp>
          <p:nvSpPr>
            <p:cNvPr id="142392" name="Line 56"/>
            <p:cNvSpPr>
              <a:spLocks noChangeShapeType="1"/>
            </p:cNvSpPr>
            <p:nvPr/>
          </p:nvSpPr>
          <p:spPr bwMode="auto">
            <a:xfrm flipH="1">
              <a:off x="4377" y="3203"/>
              <a:ext cx="1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94" name="Line 58"/>
            <p:cNvSpPr>
              <a:spLocks noChangeShapeType="1"/>
            </p:cNvSpPr>
            <p:nvPr/>
          </p:nvSpPr>
          <p:spPr bwMode="auto">
            <a:xfrm>
              <a:off x="4332" y="3249"/>
              <a:ext cx="22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95" name="Line 59"/>
            <p:cNvSpPr>
              <a:spLocks noChangeShapeType="1"/>
            </p:cNvSpPr>
            <p:nvPr/>
          </p:nvSpPr>
          <p:spPr bwMode="auto">
            <a:xfrm>
              <a:off x="4241" y="3339"/>
              <a:ext cx="31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96" name="Line 60"/>
            <p:cNvSpPr>
              <a:spLocks noChangeShapeType="1"/>
            </p:cNvSpPr>
            <p:nvPr/>
          </p:nvSpPr>
          <p:spPr bwMode="auto">
            <a:xfrm>
              <a:off x="4377" y="3385"/>
              <a:ext cx="1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4932363" y="588963"/>
            <a:ext cx="906462" cy="895350"/>
            <a:chOff x="3107" y="371"/>
            <a:chExt cx="571" cy="564"/>
          </a:xfrm>
        </p:grpSpPr>
        <p:sp>
          <p:nvSpPr>
            <p:cNvPr id="142352" name="Line 16"/>
            <p:cNvSpPr>
              <a:spLocks noChangeShapeType="1"/>
            </p:cNvSpPr>
            <p:nvPr/>
          </p:nvSpPr>
          <p:spPr bwMode="auto">
            <a:xfrm>
              <a:off x="3107" y="935"/>
              <a:ext cx="4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3243" y="371"/>
              <a:ext cx="435" cy="327"/>
              <a:chOff x="3230" y="371"/>
              <a:chExt cx="435" cy="327"/>
            </a:xfrm>
          </p:grpSpPr>
          <p:sp>
            <p:nvSpPr>
              <p:cNvPr id="142397" name="Text Box 61"/>
              <p:cNvSpPr txBox="1">
                <a:spLocks noChangeArrowheads="1"/>
              </p:cNvSpPr>
              <p:nvPr/>
            </p:nvSpPr>
            <p:spPr bwMode="auto">
              <a:xfrm>
                <a:off x="3230" y="371"/>
                <a:ext cx="43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V</a:t>
                </a:r>
                <a:r>
                  <a:rPr lang="ru-RU" sz="2800" baseline="-25000"/>
                  <a:t>01</a:t>
                </a:r>
                <a:endParaRPr lang="ru-RU" sz="2800"/>
              </a:p>
            </p:txBody>
          </p:sp>
          <p:sp>
            <p:nvSpPr>
              <p:cNvPr id="142398" name="Line 62"/>
              <p:cNvSpPr>
                <a:spLocks noChangeShapeType="1"/>
              </p:cNvSpPr>
              <p:nvPr/>
            </p:nvSpPr>
            <p:spPr bwMode="auto">
              <a:xfrm>
                <a:off x="3288" y="391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6659563" y="620713"/>
            <a:ext cx="1009650" cy="863600"/>
            <a:chOff x="4286" y="391"/>
            <a:chExt cx="636" cy="544"/>
          </a:xfrm>
        </p:grpSpPr>
        <p:sp>
          <p:nvSpPr>
            <p:cNvPr id="142353" name="Line 17"/>
            <p:cNvSpPr>
              <a:spLocks noChangeShapeType="1"/>
            </p:cNvSpPr>
            <p:nvPr/>
          </p:nvSpPr>
          <p:spPr bwMode="auto">
            <a:xfrm flipH="1">
              <a:off x="4558" y="935"/>
              <a:ext cx="3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4286" y="391"/>
              <a:ext cx="435" cy="327"/>
              <a:chOff x="3230" y="371"/>
              <a:chExt cx="435" cy="327"/>
            </a:xfrm>
          </p:grpSpPr>
          <p:sp>
            <p:nvSpPr>
              <p:cNvPr id="142401" name="Text Box 65"/>
              <p:cNvSpPr txBox="1">
                <a:spLocks noChangeArrowheads="1"/>
              </p:cNvSpPr>
              <p:nvPr/>
            </p:nvSpPr>
            <p:spPr bwMode="auto">
              <a:xfrm>
                <a:off x="3230" y="371"/>
                <a:ext cx="43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V</a:t>
                </a:r>
                <a:r>
                  <a:rPr lang="ru-RU" sz="2800" baseline="-25000"/>
                  <a:t>02</a:t>
                </a:r>
                <a:endParaRPr lang="ru-RU" sz="2800"/>
              </a:p>
            </p:txBody>
          </p:sp>
          <p:sp>
            <p:nvSpPr>
              <p:cNvPr id="142402" name="Line 66"/>
              <p:cNvSpPr>
                <a:spLocks noChangeShapeType="1"/>
              </p:cNvSpPr>
              <p:nvPr/>
            </p:nvSpPr>
            <p:spPr bwMode="auto">
              <a:xfrm>
                <a:off x="3288" y="391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1" name="Group 86"/>
          <p:cNvGrpSpPr>
            <a:grpSpLocks/>
          </p:cNvGrpSpPr>
          <p:nvPr/>
        </p:nvGrpSpPr>
        <p:grpSpPr bwMode="auto">
          <a:xfrm>
            <a:off x="4140200" y="4365625"/>
            <a:ext cx="1008063" cy="863600"/>
            <a:chOff x="2608" y="2750"/>
            <a:chExt cx="635" cy="544"/>
          </a:xfrm>
        </p:grpSpPr>
        <p:sp>
          <p:nvSpPr>
            <p:cNvPr id="142365" name="Line 29"/>
            <p:cNvSpPr>
              <a:spLocks noChangeShapeType="1"/>
            </p:cNvSpPr>
            <p:nvPr/>
          </p:nvSpPr>
          <p:spPr bwMode="auto">
            <a:xfrm flipH="1">
              <a:off x="2835" y="3294"/>
              <a:ext cx="4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67"/>
            <p:cNvGrpSpPr>
              <a:grpSpLocks/>
            </p:cNvGrpSpPr>
            <p:nvPr/>
          </p:nvGrpSpPr>
          <p:grpSpPr bwMode="auto">
            <a:xfrm>
              <a:off x="2608" y="2750"/>
              <a:ext cx="350" cy="327"/>
              <a:chOff x="3230" y="371"/>
              <a:chExt cx="350" cy="327"/>
            </a:xfrm>
          </p:grpSpPr>
          <p:sp>
            <p:nvSpPr>
              <p:cNvPr id="142404" name="Text Box 68"/>
              <p:cNvSpPr txBox="1">
                <a:spLocks noChangeArrowheads="1"/>
              </p:cNvSpPr>
              <p:nvPr/>
            </p:nvSpPr>
            <p:spPr bwMode="auto">
              <a:xfrm>
                <a:off x="3230" y="371"/>
                <a:ext cx="3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V</a:t>
                </a:r>
                <a:r>
                  <a:rPr lang="ru-RU" sz="2800" baseline="-25000"/>
                  <a:t>1</a:t>
                </a:r>
                <a:endParaRPr lang="ru-RU" sz="2800"/>
              </a:p>
            </p:txBody>
          </p:sp>
          <p:sp>
            <p:nvSpPr>
              <p:cNvPr id="142405" name="Line 69"/>
              <p:cNvSpPr>
                <a:spLocks noChangeShapeType="1"/>
              </p:cNvSpPr>
              <p:nvPr/>
            </p:nvSpPr>
            <p:spPr bwMode="auto">
              <a:xfrm>
                <a:off x="3288" y="391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7812088" y="4365625"/>
            <a:ext cx="915987" cy="863600"/>
            <a:chOff x="4921" y="2750"/>
            <a:chExt cx="577" cy="544"/>
          </a:xfrm>
        </p:grpSpPr>
        <p:sp>
          <p:nvSpPr>
            <p:cNvPr id="142364" name="Line 28"/>
            <p:cNvSpPr>
              <a:spLocks noChangeShapeType="1"/>
            </p:cNvSpPr>
            <p:nvPr/>
          </p:nvSpPr>
          <p:spPr bwMode="auto">
            <a:xfrm>
              <a:off x="4921" y="3294"/>
              <a:ext cx="4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5148" y="2750"/>
              <a:ext cx="350" cy="327"/>
              <a:chOff x="3230" y="371"/>
              <a:chExt cx="350" cy="327"/>
            </a:xfrm>
          </p:grpSpPr>
          <p:sp>
            <p:nvSpPr>
              <p:cNvPr id="142407" name="Text Box 71"/>
              <p:cNvSpPr txBox="1">
                <a:spLocks noChangeArrowheads="1"/>
              </p:cNvSpPr>
              <p:nvPr/>
            </p:nvSpPr>
            <p:spPr bwMode="auto">
              <a:xfrm>
                <a:off x="3230" y="371"/>
                <a:ext cx="3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V</a:t>
                </a:r>
                <a:r>
                  <a:rPr lang="ru-RU" sz="2800" baseline="-25000"/>
                  <a:t>2</a:t>
                </a:r>
                <a:endParaRPr lang="ru-RU" sz="2800"/>
              </a:p>
            </p:txBody>
          </p:sp>
          <p:sp>
            <p:nvSpPr>
              <p:cNvPr id="142408" name="Line 72"/>
              <p:cNvSpPr>
                <a:spLocks noChangeShapeType="1"/>
              </p:cNvSpPr>
              <p:nvPr/>
            </p:nvSpPr>
            <p:spPr bwMode="auto">
              <a:xfrm>
                <a:off x="3288" y="391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4859338" y="2708275"/>
            <a:ext cx="536575" cy="519113"/>
            <a:chOff x="3152" y="1752"/>
            <a:chExt cx="338" cy="327"/>
          </a:xfrm>
        </p:grpSpPr>
        <p:sp>
          <p:nvSpPr>
            <p:cNvPr id="142409" name="Text Box 73"/>
            <p:cNvSpPr txBox="1">
              <a:spLocks noChangeArrowheads="1"/>
            </p:cNvSpPr>
            <p:nvPr/>
          </p:nvSpPr>
          <p:spPr bwMode="auto">
            <a:xfrm>
              <a:off x="3152" y="1752"/>
              <a:ext cx="3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F</a:t>
              </a:r>
              <a:r>
                <a:rPr lang="ru-RU" sz="2800" baseline="-25000"/>
                <a:t>1</a:t>
              </a:r>
              <a:endParaRPr lang="ru-RU" sz="2800"/>
            </a:p>
          </p:txBody>
        </p:sp>
        <p:sp>
          <p:nvSpPr>
            <p:cNvPr id="142410" name="Line 74"/>
            <p:cNvSpPr>
              <a:spLocks noChangeShapeType="1"/>
            </p:cNvSpPr>
            <p:nvPr/>
          </p:nvSpPr>
          <p:spPr bwMode="auto">
            <a:xfrm>
              <a:off x="3243" y="1797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6443663" y="2708275"/>
            <a:ext cx="1617662" cy="649288"/>
            <a:chOff x="4059" y="1706"/>
            <a:chExt cx="1019" cy="409"/>
          </a:xfrm>
        </p:grpSpPr>
        <p:sp>
          <p:nvSpPr>
            <p:cNvPr id="142362" name="Line 26"/>
            <p:cNvSpPr>
              <a:spLocks noChangeShapeType="1"/>
            </p:cNvSpPr>
            <p:nvPr/>
          </p:nvSpPr>
          <p:spPr bwMode="auto">
            <a:xfrm>
              <a:off x="4059" y="2115"/>
              <a:ext cx="681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76"/>
            <p:cNvGrpSpPr>
              <a:grpSpLocks/>
            </p:cNvGrpSpPr>
            <p:nvPr/>
          </p:nvGrpSpPr>
          <p:grpSpPr bwMode="auto">
            <a:xfrm>
              <a:off x="4740" y="1706"/>
              <a:ext cx="338" cy="327"/>
              <a:chOff x="3152" y="1752"/>
              <a:chExt cx="338" cy="327"/>
            </a:xfrm>
          </p:grpSpPr>
          <p:sp>
            <p:nvSpPr>
              <p:cNvPr id="142413" name="Text Box 77"/>
              <p:cNvSpPr txBox="1">
                <a:spLocks noChangeArrowheads="1"/>
              </p:cNvSpPr>
              <p:nvPr/>
            </p:nvSpPr>
            <p:spPr bwMode="auto">
              <a:xfrm>
                <a:off x="3152" y="1752"/>
                <a:ext cx="33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F</a:t>
                </a:r>
                <a:r>
                  <a:rPr lang="ru-RU" sz="2800" baseline="-25000"/>
                  <a:t>2</a:t>
                </a:r>
                <a:endParaRPr lang="ru-RU" sz="2800"/>
              </a:p>
            </p:txBody>
          </p:sp>
          <p:sp>
            <p:nvSpPr>
              <p:cNvPr id="142414" name="Line 78"/>
              <p:cNvSpPr>
                <a:spLocks noChangeShapeType="1"/>
              </p:cNvSpPr>
              <p:nvPr/>
            </p:nvSpPr>
            <p:spPr bwMode="auto">
              <a:xfrm>
                <a:off x="3243" y="179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2363" name="Line 27"/>
          <p:cNvSpPr>
            <a:spLocks noChangeShapeType="1"/>
          </p:cNvSpPr>
          <p:nvPr/>
        </p:nvSpPr>
        <p:spPr bwMode="auto">
          <a:xfrm flipH="1">
            <a:off x="5435600" y="3357563"/>
            <a:ext cx="1008063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425" name="WordArt 89"/>
          <p:cNvSpPr>
            <a:spLocks noChangeArrowheads="1" noChangeShapeType="1" noTextEdit="1"/>
          </p:cNvSpPr>
          <p:nvPr/>
        </p:nvSpPr>
        <p:spPr bwMode="auto">
          <a:xfrm>
            <a:off x="250825" y="49213"/>
            <a:ext cx="4219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EBE600"/>
                    </a:gs>
                    <a:gs pos="50000">
                      <a:srgbClr val="EE7700"/>
                    </a:gs>
                    <a:gs pos="100000">
                      <a:srgbClr val="EBE6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Подумай!</a:t>
            </a:r>
          </a:p>
        </p:txBody>
      </p:sp>
      <p:sp>
        <p:nvSpPr>
          <p:cNvPr id="142426" name="Text Box 90"/>
          <p:cNvSpPr txBox="1">
            <a:spLocks noChangeArrowheads="1"/>
          </p:cNvSpPr>
          <p:nvPr/>
        </p:nvSpPr>
        <p:spPr bwMode="auto">
          <a:xfrm>
            <a:off x="1619250" y="6165850"/>
            <a:ext cx="5983288" cy="37623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Условие – рассматриваем замкнутую систему тел.</a:t>
            </a:r>
          </a:p>
        </p:txBody>
      </p:sp>
      <p:sp>
        <p:nvSpPr>
          <p:cNvPr id="142428" name="AutoShape 9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2550" y="6453188"/>
            <a:ext cx="385763" cy="274637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430" name="AutoShape 9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58775" cy="26035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/>
          </a:p>
        </p:txBody>
      </p:sp>
      <p:sp>
        <p:nvSpPr>
          <p:cNvPr id="142431" name="AutoShape 9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360362" cy="287337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2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2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9191E-6 L -0.06684 0.00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9191E-6 L 0.0632 0.006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9" grpId="0" animBg="1"/>
      <p:bldP spid="142350" grpId="0" animBg="1"/>
      <p:bldP spid="142351" grpId="0" animBg="1"/>
      <p:bldP spid="142354" grpId="0"/>
      <p:bldP spid="142355" grpId="0"/>
      <p:bldP spid="142363" grpId="0" animBg="1"/>
      <p:bldP spid="1424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1331913" y="765175"/>
            <a:ext cx="7632700" cy="5256213"/>
          </a:xfrm>
          <a:prstGeom prst="rect">
            <a:avLst/>
          </a:prstGeom>
          <a:gradFill rotWithShape="1">
            <a:gsLst>
              <a:gs pos="0">
                <a:srgbClr val="C060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endParaRPr lang="ru-RU"/>
          </a:p>
          <a:p>
            <a:pPr marL="342900" indent="-342900"/>
            <a:endParaRPr lang="ru-RU"/>
          </a:p>
          <a:p>
            <a:pPr marL="342900" indent="-342900"/>
            <a:endParaRPr lang="ru-RU"/>
          </a:p>
          <a:p>
            <a:pPr marL="342900" indent="-342900"/>
            <a:endParaRPr lang="ru-RU"/>
          </a:p>
          <a:p>
            <a:pPr marL="342900" indent="-342900"/>
            <a:r>
              <a:rPr lang="ru-RU"/>
              <a:t>1. </a:t>
            </a:r>
            <a:r>
              <a:rPr lang="ru-RU" i="1"/>
              <a:t>Импульс силы в Международной системе единиц измеряется:</a:t>
            </a:r>
          </a:p>
          <a:p>
            <a:pPr marL="342900" indent="-342900">
              <a:buFontTx/>
              <a:buAutoNum type="alphaUcPeriod"/>
            </a:pPr>
            <a:r>
              <a:rPr lang="ru-RU"/>
              <a:t>1Н;           В. 1м;          С. 1 Дж;         </a:t>
            </a:r>
            <a:r>
              <a:rPr lang="en-US"/>
              <a:t>D</a:t>
            </a:r>
            <a:r>
              <a:rPr lang="ru-RU"/>
              <a:t>. 1Н </a:t>
            </a:r>
            <a:r>
              <a:rPr lang="en-US">
                <a:cs typeface="Arial" charset="0"/>
              </a:rPr>
              <a:t>·</a:t>
            </a:r>
            <a:r>
              <a:rPr lang="ru-RU"/>
              <a:t> с    </a:t>
            </a:r>
          </a:p>
          <a:p>
            <a:pPr marL="342900" indent="-342900"/>
            <a:r>
              <a:rPr lang="ru-RU"/>
              <a:t> 2. </a:t>
            </a:r>
            <a:r>
              <a:rPr lang="ru-RU" i="1"/>
              <a:t>Закон сохранения импульса справедлив для:</a:t>
            </a:r>
          </a:p>
          <a:p>
            <a:pPr marL="342900" indent="-342900"/>
            <a:r>
              <a:rPr lang="ru-RU"/>
              <a:t>А. замкнутой системы;      В. любой системы</a:t>
            </a:r>
          </a:p>
          <a:p>
            <a:pPr marL="342900" indent="-342900"/>
            <a:r>
              <a:rPr lang="ru-RU"/>
              <a:t> 3. </a:t>
            </a:r>
            <a:r>
              <a:rPr lang="ru-RU" i="1"/>
              <a:t>Если на тело не действует сила, то импульс тела:</a:t>
            </a:r>
          </a:p>
          <a:p>
            <a:pPr marL="342900" indent="-342900"/>
            <a:r>
              <a:rPr lang="ru-RU"/>
              <a:t>А. увеличивается;                 В. не изменяется;</a:t>
            </a:r>
          </a:p>
          <a:p>
            <a:pPr marL="342900" indent="-342900"/>
            <a:r>
              <a:rPr lang="ru-RU"/>
              <a:t>                           С. уменьшается</a:t>
            </a:r>
          </a:p>
          <a:p>
            <a:pPr marL="342900" indent="-342900"/>
            <a:r>
              <a:rPr lang="ru-RU"/>
              <a:t> </a:t>
            </a:r>
            <a:r>
              <a:rPr lang="ru-RU" i="1"/>
              <a:t>4.Что называют импульсом тела:</a:t>
            </a:r>
          </a:p>
          <a:p>
            <a:pPr marL="342900" indent="-342900"/>
            <a:r>
              <a:rPr lang="ru-RU"/>
              <a:t>А.  величину, равную произведению массы тела на силу;</a:t>
            </a:r>
          </a:p>
          <a:p>
            <a:pPr marL="342900" indent="-342900"/>
            <a:r>
              <a:rPr lang="ru-RU"/>
              <a:t>В. величину, равную отношению массы тела к его скорости;</a:t>
            </a:r>
          </a:p>
          <a:p>
            <a:pPr marL="342900" indent="-342900"/>
            <a:r>
              <a:rPr lang="ru-RU"/>
              <a:t>С. величину, равную произведению массы тела на его скорость.</a:t>
            </a:r>
          </a:p>
          <a:p>
            <a:pPr marL="342900" indent="-342900"/>
            <a:r>
              <a:rPr lang="ru-RU"/>
              <a:t>5. </a:t>
            </a:r>
            <a:r>
              <a:rPr lang="ru-RU" i="1"/>
              <a:t>Что можно сказать о направлении вектора скорости </a:t>
            </a:r>
          </a:p>
          <a:p>
            <a:pPr marL="342900" indent="-342900"/>
            <a:r>
              <a:rPr lang="ru-RU" i="1"/>
              <a:t>и вектора импульса тела?</a:t>
            </a:r>
          </a:p>
          <a:p>
            <a:pPr marL="342900" indent="-342900"/>
            <a:r>
              <a:rPr lang="ru-RU"/>
              <a:t>А.  направлены в противоположные стороны;</a:t>
            </a:r>
          </a:p>
          <a:p>
            <a:pPr marL="342900" indent="-342900"/>
            <a:r>
              <a:rPr lang="ru-RU"/>
              <a:t>В.  перпендикулярны друг другу;</a:t>
            </a:r>
          </a:p>
          <a:p>
            <a:pPr marL="342900" indent="-342900"/>
            <a:r>
              <a:rPr lang="ru-RU"/>
              <a:t>С.  их направления совпадают</a:t>
            </a:r>
            <a:endParaRPr lang="ru-RU" sz="2400"/>
          </a:p>
          <a:p>
            <a:pPr marL="342900" indent="-342900"/>
            <a:endParaRPr lang="ru-RU" sz="2400"/>
          </a:p>
          <a:p>
            <a:pPr marL="342900" indent="-342900"/>
            <a:r>
              <a:rPr lang="ru-RU"/>
              <a:t> </a:t>
            </a:r>
          </a:p>
          <a:p>
            <a:pPr marL="342900" indent="-342900"/>
            <a:endParaRPr lang="ru-RU"/>
          </a:p>
          <a:p>
            <a:pPr marL="342900" indent="-342900"/>
            <a:r>
              <a:rPr lang="ru-RU"/>
              <a:t>     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1908175" y="6092825"/>
            <a:ext cx="6624638" cy="720725"/>
          </a:xfrm>
          <a:prstGeom prst="rect">
            <a:avLst/>
          </a:prstGeom>
          <a:gradFill rotWithShape="1">
            <a:gsLst>
              <a:gs pos="0">
                <a:srgbClr val="C060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u="sng"/>
              <a:t>ОТВЕТ</a:t>
            </a:r>
            <a:r>
              <a:rPr lang="ru-RU" sz="2000"/>
              <a:t>: </a:t>
            </a:r>
            <a:r>
              <a:rPr lang="ru-RU"/>
              <a:t>1</a:t>
            </a:r>
            <a:r>
              <a:rPr lang="en-US"/>
              <a:t>D</a:t>
            </a:r>
            <a:r>
              <a:rPr lang="ru-RU"/>
              <a:t>;    2А;     3В;    4С;  5С.  </a:t>
            </a:r>
            <a:endParaRPr lang="ru-RU" sz="2000"/>
          </a:p>
        </p:txBody>
      </p:sp>
      <p:pic>
        <p:nvPicPr>
          <p:cNvPr id="148486" name="Picture 6" descr="AMID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341438"/>
            <a:ext cx="1295400" cy="4679950"/>
          </a:xfrm>
          <a:prstGeom prst="rect">
            <a:avLst/>
          </a:prstGeom>
          <a:noFill/>
        </p:spPr>
      </p:pic>
      <p:sp>
        <p:nvSpPr>
          <p:cNvPr id="148487" name="WordArt 7"/>
          <p:cNvSpPr>
            <a:spLocks noChangeArrowheads="1" noChangeShapeType="1" noTextEdit="1"/>
          </p:cNvSpPr>
          <p:nvPr/>
        </p:nvSpPr>
        <p:spPr bwMode="auto">
          <a:xfrm>
            <a:off x="900113" y="44450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5B5B"/>
                    </a:gs>
                    <a:gs pos="50000">
                      <a:srgbClr val="CC0000"/>
                    </a:gs>
                    <a:gs pos="100000">
                      <a:srgbClr val="FF5B5B"/>
                    </a:gs>
                  </a:gsLst>
                  <a:lin ang="2700000" scaled="1"/>
                </a:gradFill>
                <a:latin typeface="Arial"/>
                <a:cs typeface="Arial"/>
              </a:rPr>
              <a:t>Проверь себя</a:t>
            </a:r>
          </a:p>
        </p:txBody>
      </p:sp>
      <p:pic>
        <p:nvPicPr>
          <p:cNvPr id="148488" name="Picture 8" descr="writ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2300" y="-460375"/>
            <a:ext cx="901700" cy="1152525"/>
          </a:xfrm>
          <a:prstGeom prst="rect">
            <a:avLst/>
          </a:prstGeom>
          <a:noFill/>
        </p:spPr>
      </p:pic>
      <p:sp>
        <p:nvSpPr>
          <p:cNvPr id="148489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2550" y="6453188"/>
            <a:ext cx="385763" cy="274637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8490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58775" cy="26035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8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8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8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8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8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8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8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8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8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8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84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84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84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84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84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84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84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84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84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84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84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84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848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848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848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848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848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848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848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848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848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j02353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843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0" y="404813"/>
            <a:ext cx="9144000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Задание на дом:</a:t>
            </a:r>
          </a:p>
          <a:p>
            <a:pPr marL="342900" indent="-342900"/>
            <a:endParaRPr lang="ru-RU" sz="3200" dirty="0">
              <a:latin typeface="Times New Roman" pitchFamily="18" charset="0"/>
            </a:endParaRPr>
          </a:p>
          <a:p>
            <a:pPr marL="342900" indent="-342900" algn="l">
              <a:buFontTx/>
              <a:buAutoNum type="arabicPeriod"/>
            </a:pPr>
            <a:r>
              <a:rPr lang="ru-RU" sz="3200" dirty="0">
                <a:latin typeface="Times New Roman" pitchFamily="18" charset="0"/>
              </a:rPr>
              <a:t>Сборник задач. А. П. </a:t>
            </a:r>
            <a:r>
              <a:rPr lang="ru-RU" sz="3200" dirty="0" err="1">
                <a:latin typeface="Times New Roman" pitchFamily="18" charset="0"/>
              </a:rPr>
              <a:t>Рымкевич</a:t>
            </a:r>
            <a:r>
              <a:rPr lang="ru-RU" sz="3200" dirty="0">
                <a:latin typeface="Times New Roman" pitchFamily="18" charset="0"/>
              </a:rPr>
              <a:t>: задачи №345, 325 – решать письменно в рабочих тетрадях.</a:t>
            </a:r>
          </a:p>
          <a:p>
            <a:pPr marL="342900" indent="-342900">
              <a:buFontTx/>
              <a:buAutoNum type="arabicPeriod"/>
            </a:pPr>
            <a:r>
              <a:rPr lang="ru-RU" sz="3200" dirty="0">
                <a:latin typeface="Times New Roman" pitchFamily="18" charset="0"/>
              </a:rPr>
              <a:t>Г. Я. </a:t>
            </a:r>
            <a:r>
              <a:rPr lang="ru-RU" sz="3200" dirty="0" err="1">
                <a:latin typeface="Times New Roman" pitchFamily="18" charset="0"/>
              </a:rPr>
              <a:t>Мякишев</a:t>
            </a:r>
            <a:r>
              <a:rPr lang="ru-RU" sz="3200" dirty="0">
                <a:latin typeface="Times New Roman" pitchFamily="18" charset="0"/>
              </a:rPr>
              <a:t>, Б. Б. </a:t>
            </a:r>
            <a:r>
              <a:rPr lang="ru-RU" sz="3200" dirty="0" err="1">
                <a:latin typeface="Times New Roman" pitchFamily="18" charset="0"/>
              </a:rPr>
              <a:t>Буховцев</a:t>
            </a:r>
            <a:r>
              <a:rPr lang="ru-RU" sz="3200" dirty="0">
                <a:latin typeface="Times New Roman" pitchFamily="18" charset="0"/>
              </a:rPr>
              <a:t>, Н. Н. Сотский: </a:t>
            </a:r>
            <a:r>
              <a:rPr lang="ru-RU" sz="3200" dirty="0" smtClean="0"/>
              <a:t>§39 – 4 </a:t>
            </a:r>
            <a:r>
              <a:rPr lang="ru-RU" sz="3200" dirty="0" smtClean="0">
                <a:latin typeface="Times New Roman" pitchFamily="18" charset="0"/>
              </a:rPr>
              <a:t>стр</a:t>
            </a:r>
            <a:r>
              <a:rPr lang="ru-RU" sz="3200" dirty="0">
                <a:latin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</a:rPr>
              <a:t>104 </a:t>
            </a:r>
            <a:r>
              <a:rPr lang="ru-RU" sz="3200" dirty="0">
                <a:latin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</a:rPr>
              <a:t>107 </a:t>
            </a:r>
            <a:r>
              <a:rPr lang="ru-RU" sz="3200" dirty="0">
                <a:latin typeface="Times New Roman" pitchFamily="18" charset="0"/>
              </a:rPr>
              <a:t>– читать, устно ответить на вопросы.</a:t>
            </a:r>
          </a:p>
          <a:p>
            <a:pPr marL="342900" indent="-342900" algn="l">
              <a:buFontTx/>
              <a:buAutoNum type="arabicPeriod"/>
            </a:pPr>
            <a:r>
              <a:rPr lang="ru-RU" sz="3200" dirty="0">
                <a:latin typeface="Times New Roman" pitchFamily="18" charset="0"/>
              </a:rPr>
              <a:t>Предложите вариант действующей модели ракеты.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u="sng">
                <a:latin typeface="Times New Roman" pitchFamily="18" charset="0"/>
              </a:rPr>
              <a:t>Цели и задачи урока:</a:t>
            </a:r>
          </a:p>
          <a:p>
            <a:pPr algn="l">
              <a:buFontTx/>
              <a:buChar char="•"/>
            </a:pPr>
            <a:r>
              <a:rPr lang="ru-RU" sz="2800">
                <a:latin typeface="Times New Roman" pitchFamily="18" charset="0"/>
              </a:rPr>
              <a:t> изучить «импульса тела» с учетом плана изучения физической величины;</a:t>
            </a:r>
          </a:p>
          <a:p>
            <a:pPr algn="l">
              <a:buFontTx/>
              <a:buChar char="•"/>
            </a:pPr>
            <a:r>
              <a:rPr lang="ru-RU" sz="2800">
                <a:latin typeface="Times New Roman" pitchFamily="18" charset="0"/>
              </a:rPr>
              <a:t> ознакомиться  с формулировкой второго закона Ньютона в импульсной форме и его графической интерпретацией.</a:t>
            </a:r>
          </a:p>
          <a:p>
            <a:pPr algn="l">
              <a:buFontTx/>
              <a:buChar char="•"/>
            </a:pPr>
            <a:r>
              <a:rPr lang="ru-RU" sz="2800">
                <a:latin typeface="Times New Roman" pitchFamily="18" charset="0"/>
              </a:rPr>
              <a:t> изучить закон сохранения импульса и границы его применения  </a:t>
            </a:r>
          </a:p>
        </p:txBody>
      </p:sp>
      <p:pic>
        <p:nvPicPr>
          <p:cNvPr id="37893" name="Picture 5" descr="j030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716338"/>
            <a:ext cx="3708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Используемые ресурсы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sz="2400" smtClean="0"/>
              <a:t>Янчевская О.В. Физика в таблицах и схемах.- Издательский дом «Литера»,2013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400" smtClean="0">
                <a:hlinkClick r:id="rId2"/>
              </a:rPr>
              <a:t>http://pedsovet.su/load/321-1-0-36995</a:t>
            </a:r>
            <a:r>
              <a:rPr lang="ru-RU" sz="2400" smtClean="0"/>
              <a:t> (шаблон для презентации)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400" u="sng" smtClean="0">
                <a:hlinkClick r:id="rId3"/>
              </a:rPr>
              <a:t>http://class-fizika.narod.ru/9_19.htm</a:t>
            </a:r>
            <a:endParaRPr lang="ru-RU" sz="2400" u="sng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sz="2400" smtClean="0">
                <a:hlinkClick r:id="rId4"/>
              </a:rPr>
              <a:t>http://www.youtube.com/watch?v=YBvudovcuUY</a:t>
            </a:r>
            <a:endParaRPr lang="ru-RU" sz="2400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sz="2400" smtClean="0">
                <a:hlinkClick r:id="rId5"/>
              </a:rPr>
              <a:t>http://www.alleng.ru/d/phys/phys_ege-tr.htm</a:t>
            </a:r>
            <a:endParaRPr lang="ru-RU" sz="2400" smtClean="0"/>
          </a:p>
          <a:p>
            <a:pPr marL="514350" indent="-514350"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468313" y="3284538"/>
            <a:ext cx="3816350" cy="2663825"/>
          </a:xfrm>
          <a:prstGeom prst="rect">
            <a:avLst/>
          </a:prstGeom>
          <a:gradFill rotWithShape="1">
            <a:gsLst>
              <a:gs pos="0">
                <a:srgbClr val="FF69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/>
              <a:t>Стакан с водой находится </a:t>
            </a:r>
          </a:p>
          <a:p>
            <a:pPr algn="ctr"/>
            <a:r>
              <a:rPr lang="ru-RU"/>
              <a:t>на длинной </a:t>
            </a:r>
          </a:p>
          <a:p>
            <a:pPr algn="ctr"/>
            <a:r>
              <a:rPr lang="ru-RU"/>
              <a:t>полоске прочной бумаги.</a:t>
            </a:r>
          </a:p>
          <a:p>
            <a:pPr algn="ctr"/>
            <a:r>
              <a:rPr lang="ru-RU"/>
              <a:t> Если тянуть полоску медленно, </a:t>
            </a:r>
          </a:p>
          <a:p>
            <a:pPr algn="ctr"/>
            <a:r>
              <a:rPr lang="ru-RU"/>
              <a:t>то стакан движется </a:t>
            </a:r>
          </a:p>
          <a:p>
            <a:pPr algn="ctr"/>
            <a:r>
              <a:rPr lang="ru-RU"/>
              <a:t>вместе с бумагой. А если резко</a:t>
            </a:r>
          </a:p>
          <a:p>
            <a:pPr algn="ctr"/>
            <a:r>
              <a:rPr lang="ru-RU"/>
              <a:t> дернуть полоску бумаги -</a:t>
            </a:r>
          </a:p>
          <a:p>
            <a:pPr algn="ctr"/>
            <a:r>
              <a:rPr lang="ru-RU"/>
              <a:t> стакан остается неподвижный.</a:t>
            </a:r>
          </a:p>
          <a:p>
            <a:pPr algn="ctr"/>
            <a:endParaRPr lang="ru-RU" b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b="0"/>
              <a:t> </a:t>
            </a:r>
          </a:p>
        </p:txBody>
      </p:sp>
      <p:sp>
        <p:nvSpPr>
          <p:cNvPr id="118787" name="WordArt 3"/>
          <p:cNvSpPr>
            <a:spLocks noChangeArrowheads="1" noChangeShapeType="1" noTextEdit="1"/>
          </p:cNvSpPr>
          <p:nvPr/>
        </p:nvSpPr>
        <p:spPr bwMode="auto">
          <a:xfrm>
            <a:off x="2268538" y="115888"/>
            <a:ext cx="64087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Почему?</a:t>
            </a:r>
          </a:p>
        </p:txBody>
      </p:sp>
      <p:pic>
        <p:nvPicPr>
          <p:cNvPr id="118788" name="Picture 4" descr="EXAM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908175" cy="2447925"/>
          </a:xfrm>
          <a:prstGeom prst="rect">
            <a:avLst/>
          </a:prstGeom>
          <a:noFill/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835150" y="15573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908175" y="1341438"/>
            <a:ext cx="6767513" cy="1366837"/>
          </a:xfrm>
          <a:prstGeom prst="rect">
            <a:avLst/>
          </a:prstGeom>
          <a:gradFill rotWithShape="1">
            <a:gsLst>
              <a:gs pos="0">
                <a:srgbClr val="EE7700"/>
              </a:gs>
              <a:gs pos="50000">
                <a:srgbClr val="FFFFFF"/>
              </a:gs>
              <a:gs pos="100000">
                <a:srgbClr val="EE7700"/>
              </a:gs>
            </a:gsLst>
            <a:lin ang="2700000" scaled="1"/>
          </a:gra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Если мяч, летящий с большой скоростью, футболист </a:t>
            </a:r>
          </a:p>
          <a:p>
            <a:pPr algn="ctr"/>
            <a:r>
              <a:rPr lang="ru-RU"/>
              <a:t>может остановить ногой или головой, </a:t>
            </a:r>
          </a:p>
          <a:p>
            <a:pPr algn="ctr"/>
            <a:r>
              <a:rPr lang="ru-RU"/>
              <a:t>то вагон, движущийся по рельсам даже очень медленно, </a:t>
            </a:r>
          </a:p>
          <a:p>
            <a:pPr algn="ctr"/>
            <a:r>
              <a:rPr lang="ru-RU"/>
              <a:t>человек не остановит.</a:t>
            </a:r>
            <a:r>
              <a:rPr lang="ru-RU" b="0"/>
              <a:t> </a:t>
            </a:r>
          </a:p>
        </p:txBody>
      </p:sp>
      <p:sp>
        <p:nvSpPr>
          <p:cNvPr id="118796" name="Oval 12"/>
          <p:cNvSpPr>
            <a:spLocks noChangeArrowheads="1"/>
          </p:cNvSpPr>
          <p:nvPr/>
        </p:nvSpPr>
        <p:spPr bwMode="auto">
          <a:xfrm>
            <a:off x="4716463" y="2924175"/>
            <a:ext cx="4032250" cy="345598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Теннисный мяч, попадая </a:t>
            </a:r>
          </a:p>
          <a:p>
            <a:pPr algn="ctr"/>
            <a:r>
              <a:rPr lang="ru-RU"/>
              <a:t>в человека, вреда не причиняет,</a:t>
            </a:r>
          </a:p>
          <a:p>
            <a:pPr algn="ctr"/>
            <a:r>
              <a:rPr lang="ru-RU"/>
              <a:t> однако пуля, которая </a:t>
            </a:r>
          </a:p>
          <a:p>
            <a:pPr algn="ctr"/>
            <a:r>
              <a:rPr lang="ru-RU"/>
              <a:t>меньше по массе, но движется</a:t>
            </a:r>
          </a:p>
          <a:p>
            <a:pPr algn="ctr"/>
            <a:r>
              <a:rPr lang="ru-RU"/>
              <a:t> с большой скоростью</a:t>
            </a:r>
          </a:p>
          <a:p>
            <a:pPr algn="ctr"/>
            <a:r>
              <a:rPr lang="ru-RU"/>
              <a:t> (600—800 м/с), </a:t>
            </a:r>
          </a:p>
          <a:p>
            <a:pPr algn="ctr"/>
            <a:r>
              <a:rPr lang="ru-RU"/>
              <a:t>оказывается смертельно</a:t>
            </a:r>
          </a:p>
          <a:p>
            <a:pPr algn="ctr"/>
            <a:r>
              <a:rPr lang="ru-RU"/>
              <a:t> опасной</a:t>
            </a:r>
            <a:r>
              <a:rPr lang="ru-RU" b="0"/>
              <a:t>.</a:t>
            </a:r>
          </a:p>
        </p:txBody>
      </p:sp>
      <p:sp>
        <p:nvSpPr>
          <p:cNvPr id="118806" name="AutoShape 2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75688" y="6454775"/>
            <a:ext cx="360362" cy="287338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2" grpId="0" animBg="1"/>
      <p:bldP spid="118787" grpId="0" animBg="1"/>
      <p:bldP spid="118790" grpId="0" animBg="1"/>
      <p:bldP spid="1187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28860" y="5143512"/>
            <a:ext cx="2214578" cy="7143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480" y="3071810"/>
            <a:ext cx="4429156" cy="10001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СИЛА   И   ИМПУЛЬС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Запишем второй закон Ньютона</a:t>
            </a:r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 = ma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 = mv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импульс тела после взаимодействия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mv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импульс тела до взаимодействия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Ft = p - p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857488" y="2000240"/>
          <a:ext cx="4828947" cy="1125544"/>
        </p:xfrm>
        <a:graphic>
          <a:graphicData uri="http://schemas.openxmlformats.org/presentationml/2006/ole">
            <p:oleObj spid="_x0000_s2050" name="Equation" r:id="rId3" imgW="1688760" imgH="39348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000232" y="3071810"/>
          <a:ext cx="3778273" cy="971556"/>
        </p:xfrm>
        <a:graphic>
          <a:graphicData uri="http://schemas.openxmlformats.org/presentationml/2006/ole">
            <p:oleObj spid="_x0000_s2051" name="Equation" r:id="rId4" imgW="8888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1571612"/>
            <a:ext cx="8501122" cy="3571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ИМПУЛЬС   ТЕЛА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– </a:t>
            </a:r>
            <a:r>
              <a:rPr lang="ru-RU" b="1" dirty="0" smtClean="0">
                <a:solidFill>
                  <a:srgbClr val="7030A0"/>
                </a:solidFill>
              </a:rPr>
              <a:t>произведение массы тела на его скорость</a:t>
            </a:r>
            <a:r>
              <a:rPr lang="ru-RU" b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Импульс – </a:t>
            </a:r>
            <a:r>
              <a:rPr lang="ru-RU" i="1" dirty="0" smtClean="0">
                <a:solidFill>
                  <a:srgbClr val="00B050"/>
                </a:solidFill>
              </a:rPr>
              <a:t>векторная</a:t>
            </a:r>
            <a:r>
              <a:rPr lang="ru-RU" dirty="0" smtClean="0"/>
              <a:t> величина, направление импульса </a:t>
            </a:r>
            <a:r>
              <a:rPr lang="ru-RU" i="1" dirty="0" smtClean="0">
                <a:solidFill>
                  <a:srgbClr val="00B050"/>
                </a:solidFill>
              </a:rPr>
              <a:t>совпадает</a:t>
            </a:r>
            <a:r>
              <a:rPr lang="ru-RU" dirty="0" smtClean="0"/>
              <a:t> с направлением скорости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Единица измерения импульса     </a:t>
            </a:r>
            <a:r>
              <a:rPr lang="ru-RU" b="1" i="1" dirty="0" smtClean="0">
                <a:solidFill>
                  <a:srgbClr val="7030A0"/>
                </a:solidFill>
              </a:rPr>
              <a:t>кг</a:t>
            </a:r>
            <a:r>
              <a:rPr lang="ru-RU" b="1" i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·м/с</a:t>
            </a:r>
          </a:p>
          <a:p>
            <a:pPr>
              <a:buNone/>
            </a:pPr>
            <a:r>
              <a:rPr lang="ru-RU" dirty="0" smtClean="0">
                <a:latin typeface="Times New Roman"/>
                <a:cs typeface="Times New Roman"/>
              </a:rPr>
              <a:t>Если тело покоится , то импульс </a:t>
            </a:r>
            <a:r>
              <a:rPr lang="ru-RU" dirty="0" smtClean="0">
                <a:solidFill>
                  <a:srgbClr val="00B050"/>
                </a:solidFill>
                <a:latin typeface="Times New Roman"/>
                <a:cs typeface="Times New Roman"/>
              </a:rPr>
              <a:t>равен нулю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00113" y="1844675"/>
            <a:ext cx="7561262" cy="460851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307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Импульс тела. Импульс силы.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0113" y="1844675"/>
            <a:ext cx="75612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Импульс тела – векторная величина, равная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произведению массы тела на его скорость.</a:t>
            </a:r>
            <a:endParaRPr lang="en-US" sz="2800" b="1">
              <a:latin typeface="Times New Roman" pitchFamily="18" charset="0"/>
            </a:endParaRP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3888" y="2907487"/>
            <a:ext cx="1680268" cy="64466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4138" y="3644900"/>
            <a:ext cx="3438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Единицы в СИ:  кг∙м/с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50913" y="4106863"/>
            <a:ext cx="7221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 –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причина изменения импульса тела.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Связь импульса силы и изменения импульса тела.</a:t>
            </a: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7517" y="5248341"/>
            <a:ext cx="1866024" cy="64466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5400" b="1"/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5400" b="1"/>
          </a:p>
          <a:p>
            <a:pPr>
              <a:lnSpc>
                <a:spcPct val="90000"/>
              </a:lnSpc>
              <a:buFontTx/>
              <a:buNone/>
            </a:pPr>
            <a:r>
              <a:rPr lang="ru-RU" sz="5400" b="1">
                <a:solidFill>
                  <a:schemeClr val="accent2"/>
                </a:solidFill>
              </a:rPr>
              <a:t>3.Импульс силы (</a:t>
            </a:r>
            <a:r>
              <a:rPr lang="en-US" sz="5400" b="1">
                <a:solidFill>
                  <a:srgbClr val="FF0066"/>
                </a:solidFill>
              </a:rPr>
              <a:t>F</a:t>
            </a:r>
            <a:r>
              <a:rPr lang="en-US" sz="5400" b="1">
                <a:solidFill>
                  <a:srgbClr val="FF0066"/>
                </a:solidFill>
                <a:cs typeface="Arial" charset="0"/>
              </a:rPr>
              <a:t>·t</a:t>
            </a:r>
            <a:r>
              <a:rPr lang="ru-RU" sz="5400" b="1">
                <a:solidFill>
                  <a:schemeClr val="accent2"/>
                </a:solidFill>
                <a:cs typeface="Arial" charset="0"/>
              </a:rPr>
              <a:t>) </a:t>
            </a:r>
            <a:r>
              <a:rPr lang="ru-RU" sz="5400" b="1">
                <a:solidFill>
                  <a:schemeClr val="accent2"/>
                </a:solidFill>
              </a:rPr>
              <a:t>-</a:t>
            </a:r>
            <a:r>
              <a:rPr lang="ru-RU" sz="5400" b="1"/>
              <a:t> </a:t>
            </a:r>
            <a:r>
              <a:rPr lang="ru-RU" sz="5400" b="1">
                <a:solidFill>
                  <a:schemeClr val="accent2"/>
                </a:solidFill>
              </a:rPr>
              <a:t>физическая величина равная произведению силы на время её действия.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5400" b="1">
                <a:solidFill>
                  <a:schemeClr val="accent2"/>
                </a:solidFill>
              </a:rPr>
              <a:t>                 </a:t>
            </a:r>
            <a:r>
              <a:rPr lang="en-US" sz="5400" b="1"/>
              <a:t>[Ft] = [</a:t>
            </a:r>
            <a:r>
              <a:rPr lang="ru-RU" sz="5400" b="1"/>
              <a:t>Н</a:t>
            </a:r>
            <a:r>
              <a:rPr lang="en-US" sz="5400" b="1">
                <a:cs typeface="Arial" charset="0"/>
              </a:rPr>
              <a:t>·</a:t>
            </a:r>
            <a:r>
              <a:rPr lang="ru-RU" sz="5400" b="1"/>
              <a:t>с</a:t>
            </a:r>
            <a:r>
              <a:rPr lang="en-US" sz="5400" b="1"/>
              <a:t>]</a:t>
            </a:r>
            <a:endParaRPr lang="ru-RU" sz="5400" b="1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85800" y="304800"/>
          <a:ext cx="7924800" cy="1681163"/>
        </p:xfrm>
        <a:graphic>
          <a:graphicData uri="http://schemas.openxmlformats.org/presentationml/2006/ole">
            <p:oleObj spid="_x0000_s5122" name="Формула" r:id="rId3" imgW="20193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508500"/>
            <a:ext cx="1771650" cy="197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3276600" y="3932238"/>
            <a:ext cx="2232025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3203575" y="6310313"/>
            <a:ext cx="23764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6300788" y="3644900"/>
            <a:ext cx="23034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6227763" y="6308725"/>
            <a:ext cx="252095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65" name="WordArt 5"/>
          <p:cNvSpPr>
            <a:spLocks noChangeArrowheads="1" noChangeShapeType="1" noTextEdit="1"/>
          </p:cNvSpPr>
          <p:nvPr/>
        </p:nvSpPr>
        <p:spPr bwMode="auto">
          <a:xfrm>
            <a:off x="3203575" y="115888"/>
            <a:ext cx="5327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0066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Значение импульса</a:t>
            </a:r>
          </a:p>
        </p:txBody>
      </p:sp>
      <p:pic>
        <p:nvPicPr>
          <p:cNvPr id="117766" name="Picture 6" descr="Неупругое взаимодействие т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076700"/>
            <a:ext cx="2881312" cy="2162175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300788" y="6308725"/>
            <a:ext cx="2416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Удары при авариях</a:t>
            </a:r>
          </a:p>
        </p:txBody>
      </p:sp>
      <p:pic>
        <p:nvPicPr>
          <p:cNvPr id="1177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55575"/>
            <a:ext cx="2520950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7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692150"/>
            <a:ext cx="2824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6156325" y="3644900"/>
            <a:ext cx="2416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Взрывы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3203575" y="6308725"/>
            <a:ext cx="2405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Реактивное оружие</a:t>
            </a:r>
          </a:p>
        </p:txBody>
      </p:sp>
      <p:pic>
        <p:nvPicPr>
          <p:cNvPr id="117779" name="Picture 19" descr="05005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836613"/>
            <a:ext cx="2952750" cy="29527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3276600" y="3860800"/>
            <a:ext cx="22637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Все столкновения</a:t>
            </a:r>
          </a:p>
          <a:p>
            <a:r>
              <a:rPr lang="ru-RU">
                <a:solidFill>
                  <a:schemeClr val="bg1"/>
                </a:solidFill>
              </a:rPr>
              <a:t> атомных ядер, </a:t>
            </a:r>
          </a:p>
          <a:p>
            <a:r>
              <a:rPr lang="ru-RU">
                <a:solidFill>
                  <a:schemeClr val="bg1"/>
                </a:solidFill>
              </a:rPr>
              <a:t>ядерные реакции</a:t>
            </a:r>
          </a:p>
        </p:txBody>
      </p:sp>
      <p:sp>
        <p:nvSpPr>
          <p:cNvPr id="117785" name="AutoShape 2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2550" y="6453188"/>
            <a:ext cx="385763" cy="274637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86" name="AutoShape 2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58775" cy="26035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/>
          </a:p>
        </p:txBody>
      </p:sp>
      <p:sp>
        <p:nvSpPr>
          <p:cNvPr id="117787" name="AutoShape 2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75688" y="6454775"/>
            <a:ext cx="360362" cy="287338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0" y="404813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Рассмотрим систему двух взаимодействующих тел:</a:t>
            </a: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1403350" y="1628775"/>
            <a:ext cx="6480175" cy="15113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2700338" y="2276475"/>
            <a:ext cx="288925" cy="288925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6804025" y="2133600"/>
            <a:ext cx="288925" cy="288925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0" y="472440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Пусть действуют внешние силы.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1187450" y="2420938"/>
            <a:ext cx="1655763" cy="1944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stealth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6948488" y="2276475"/>
            <a:ext cx="1655762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stealth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684213" y="5589588"/>
            <a:ext cx="79930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latin typeface="Times New Roman" pitchFamily="18" charset="0"/>
              </a:rPr>
              <a:t>Кроме того, тела взаимодействуют между собой.</a:t>
            </a: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V="1">
            <a:off x="2843213" y="2276475"/>
            <a:ext cx="4105275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3419475" y="3789363"/>
            <a:ext cx="10810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2484438" y="1844675"/>
            <a:ext cx="5762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</a:t>
            </a:r>
            <a:r>
              <a:rPr lang="en-US" sz="1200">
                <a:latin typeface="Times New Roman" pitchFamily="18" charset="0"/>
              </a:rPr>
              <a:t>1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6659563" y="1700213"/>
            <a:ext cx="5762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</a:t>
            </a:r>
            <a:r>
              <a:rPr lang="en-US" sz="1200">
                <a:latin typeface="Times New Roman" pitchFamily="18" charset="0"/>
              </a:rPr>
              <a:t>2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539750" y="3357563"/>
            <a:ext cx="1079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F</a:t>
            </a:r>
            <a:r>
              <a:rPr lang="en-US" sz="1200">
                <a:latin typeface="Times New Roman" pitchFamily="18" charset="0"/>
              </a:rPr>
              <a:t>1</a:t>
            </a:r>
            <a:r>
              <a:rPr lang="ru-RU" sz="1200">
                <a:latin typeface="Times New Roman" pitchFamily="18" charset="0"/>
              </a:rPr>
              <a:t>внеш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6948488" y="3573463"/>
            <a:ext cx="1079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F</a:t>
            </a:r>
            <a:r>
              <a:rPr lang="ru-RU" sz="1200">
                <a:latin typeface="Times New Roman" pitchFamily="18" charset="0"/>
              </a:rPr>
              <a:t>2внеш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755650" y="3357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7235825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3132138" y="1916113"/>
            <a:ext cx="1079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F</a:t>
            </a:r>
            <a:r>
              <a:rPr lang="en-US" sz="1200">
                <a:latin typeface="Times New Roman" pitchFamily="18" charset="0"/>
              </a:rPr>
              <a:t>1</a:t>
            </a:r>
            <a:r>
              <a:rPr lang="ru-RU" sz="1200">
                <a:latin typeface="Times New Roman" pitchFamily="18" charset="0"/>
              </a:rPr>
              <a:t>2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5795963" y="1844675"/>
            <a:ext cx="1079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F</a:t>
            </a:r>
            <a:r>
              <a:rPr lang="ru-RU" sz="1200">
                <a:latin typeface="Times New Roman" pitchFamily="18" charset="0"/>
              </a:rPr>
              <a:t>21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08" name="Line 24"/>
          <p:cNvSpPr>
            <a:spLocks noChangeShapeType="1"/>
          </p:cNvSpPr>
          <p:nvPr/>
        </p:nvSpPr>
        <p:spPr bwMode="auto">
          <a:xfrm>
            <a:off x="6156325" y="19161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>
            <a:off x="3492500" y="19891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 flipV="1">
            <a:off x="2843213" y="2349500"/>
            <a:ext cx="1439862" cy="7143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oval" w="med" len="med"/>
            <a:tailEnd type="stealth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 flipV="1">
            <a:off x="5508625" y="2276475"/>
            <a:ext cx="1439863" cy="7143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stealth" w="med" len="med"/>
            <a:tailEnd type="oval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5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  <p:bldP spid="65545" grpId="0" animBg="1"/>
      <p:bldP spid="65546" grpId="0" animBg="1"/>
      <p:bldP spid="65548" grpId="0" animBg="1"/>
      <p:bldP spid="65556" grpId="0" animBg="1"/>
      <p:bldP spid="65557" grpId="0" animBg="1"/>
      <p:bldP spid="65561" grpId="0" animBg="1"/>
      <p:bldP spid="65562" grpId="0" animBg="1"/>
      <p:bldP spid="6556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827</Words>
  <Application>Microsoft Office PowerPoint</Application>
  <PresentationFormat>Экран (4:3)</PresentationFormat>
  <Paragraphs>168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СИЛА   И   ИМПУЛЬС</vt:lpstr>
      <vt:lpstr>ИМПУЛЬС   ТЕЛА</vt:lpstr>
      <vt:lpstr>Импульс тела. Импульс силы.</vt:lpstr>
      <vt:lpstr>Слайд 7</vt:lpstr>
      <vt:lpstr>Слайд 8</vt:lpstr>
      <vt:lpstr>Слайд 9</vt:lpstr>
      <vt:lpstr>Слайд 10</vt:lpstr>
      <vt:lpstr> ЗАКОН   СОХРАНЕНИЯ   ИМПУЛЬСА</vt:lpstr>
      <vt:lpstr>Слайд 12</vt:lpstr>
      <vt:lpstr>Закон сохранения импульса</vt:lpstr>
      <vt:lpstr>Слайд 14</vt:lpstr>
      <vt:lpstr>Слайд 15</vt:lpstr>
      <vt:lpstr>Слайд 16</vt:lpstr>
      <vt:lpstr>Слайд 17</vt:lpstr>
      <vt:lpstr>Слайд 18</vt:lpstr>
      <vt:lpstr>Слайд 19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~</dc:creator>
  <cp:lastModifiedBy>~</cp:lastModifiedBy>
  <cp:revision>7</cp:revision>
  <dcterms:created xsi:type="dcterms:W3CDTF">2015-10-29T17:10:28Z</dcterms:created>
  <dcterms:modified xsi:type="dcterms:W3CDTF">2015-10-29T18:18:03Z</dcterms:modified>
</cp:coreProperties>
</file>