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9" r:id="rId4"/>
    <p:sldId id="270" r:id="rId5"/>
    <p:sldId id="272" r:id="rId6"/>
    <p:sldId id="266" r:id="rId7"/>
    <p:sldId id="271" r:id="rId8"/>
    <p:sldId id="263" r:id="rId9"/>
    <p:sldId id="259" r:id="rId10"/>
    <p:sldId id="273" r:id="rId11"/>
    <p:sldId id="274" r:id="rId12"/>
    <p:sldId id="275" r:id="rId13"/>
    <p:sldId id="276" r:id="rId14"/>
    <p:sldId id="261" r:id="rId15"/>
    <p:sldId id="277" r:id="rId16"/>
    <p:sldId id="278" r:id="rId17"/>
    <p:sldId id="279" r:id="rId18"/>
    <p:sldId id="267" r:id="rId19"/>
    <p:sldId id="280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68B6-8A14-441B-AF5A-9246A7D0330F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2D623-B2B4-43AC-8B57-F6089C5A0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D623-B2B4-43AC-8B57-F6089C5A0B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F8404E-EEB9-44FE-A499-D1DA6ACEAB7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602504-948F-4728-9DA4-DFC4539015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28601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Тепловое движение. Температура.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physik.ucoz.ru/_ph/8/4905485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Pingv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357562"/>
            <a:ext cx="2643206" cy="2523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23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Температура - мера средней кинетической энергии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525963"/>
          </a:xfrm>
        </p:spPr>
        <p:txBody>
          <a:bodyPr/>
          <a:lstStyle/>
          <a:p>
            <a:r>
              <a:rPr lang="ru-RU" b="1" dirty="0" smtClean="0"/>
              <a:t>Температура зависит от средней скорости движения молекул и от их массы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Е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– величины, которые так же зависят от скорости и массы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Температура - мера средней кинетической энергии частиц тела, чем больше энергия, тем больше температура</a:t>
            </a:r>
          </a:p>
          <a:p>
            <a:endParaRPr lang="ru-RU" dirty="0"/>
          </a:p>
        </p:txBody>
      </p:sp>
      <p:pic>
        <p:nvPicPr>
          <p:cNvPr id="5" name="Picture 15" descr="File26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203825"/>
            <a:ext cx="2359025" cy="1654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5157192"/>
            <a:ext cx="18002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Температура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525963"/>
          </a:xfrm>
        </p:spPr>
        <p:txBody>
          <a:bodyPr/>
          <a:lstStyle/>
          <a:p>
            <a:r>
              <a:rPr lang="ru-RU" b="1" dirty="0" smtClean="0"/>
              <a:t>Температура- величина, которая характеризует тепловое состояние тела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Мера «</a:t>
            </a:r>
            <a:r>
              <a:rPr lang="ru-RU" b="1" dirty="0" err="1" smtClean="0">
                <a:solidFill>
                  <a:srgbClr val="002060"/>
                </a:solidFill>
              </a:rPr>
              <a:t>нагретости</a:t>
            </a:r>
            <a:r>
              <a:rPr lang="ru-RU" b="1" dirty="0" smtClean="0">
                <a:solidFill>
                  <a:srgbClr val="002060"/>
                </a:solidFill>
              </a:rPr>
              <a:t>» тела</a:t>
            </a:r>
          </a:p>
          <a:p>
            <a:r>
              <a:rPr lang="ru-RU" b="1" dirty="0" smtClean="0"/>
              <a:t>Чем </a:t>
            </a:r>
            <a:r>
              <a:rPr lang="ru-RU" b="1" dirty="0" smtClean="0">
                <a:solidFill>
                  <a:srgbClr val="FF0000"/>
                </a:solidFill>
              </a:rPr>
              <a:t>выше температура </a:t>
            </a:r>
            <a:r>
              <a:rPr lang="ru-RU" b="1" dirty="0" smtClean="0"/>
              <a:t>тела, тем </a:t>
            </a:r>
            <a:r>
              <a:rPr lang="ru-RU" b="1" dirty="0" smtClean="0">
                <a:solidFill>
                  <a:srgbClr val="FF0000"/>
                </a:solidFill>
              </a:rPr>
              <a:t>большую</a:t>
            </a:r>
            <a:r>
              <a:rPr lang="ru-RU" b="1" dirty="0" smtClean="0"/>
              <a:t> в среднем </a:t>
            </a:r>
            <a:r>
              <a:rPr lang="ru-RU" b="1" dirty="0" smtClean="0">
                <a:solidFill>
                  <a:srgbClr val="FF0000"/>
                </a:solidFill>
              </a:rPr>
              <a:t>энергию</a:t>
            </a:r>
            <a:r>
              <a:rPr lang="ru-RU" b="1" dirty="0" smtClean="0"/>
              <a:t> имеют его атомы и молекулы</a:t>
            </a:r>
            <a:endParaRPr lang="ru-RU" b="1" dirty="0"/>
          </a:p>
        </p:txBody>
      </p:sp>
      <p:pic>
        <p:nvPicPr>
          <p:cNvPr id="5" name="Picture 8" descr="Тепловое движение молекул в жидкости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09728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Термометр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5"/>
            <a:ext cx="8100392" cy="4032448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Приборы, служащие для измерения температуры называются </a:t>
            </a:r>
            <a:r>
              <a:rPr lang="ru-RU" b="1" dirty="0" smtClean="0">
                <a:solidFill>
                  <a:srgbClr val="C00000"/>
                </a:solidFill>
              </a:rPr>
              <a:t>термометрами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Их действие основано на тепловом расширении вещества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Первый жидкостный термометр изобретён в 1631 году французским физиком Ж. Реем</a:t>
            </a:r>
            <a:endParaRPr lang="ru-RU" b="1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Сегодня известны термометры жидкостные и газовые, полупроводниковые и оптические</a:t>
            </a:r>
          </a:p>
        </p:txBody>
      </p:sp>
      <p:pic>
        <p:nvPicPr>
          <p:cNvPr id="5" name="Picture 5" descr="PB28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864" y="2132856"/>
            <a:ext cx="1224136" cy="4481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7" descr="PB280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28069" y="3789155"/>
            <a:ext cx="4572229" cy="1259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Тепловое равновесие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6156176" cy="4525963"/>
          </a:xfrm>
        </p:spPr>
        <p:txBody>
          <a:bodyPr/>
          <a:lstStyle/>
          <a:p>
            <a:r>
              <a:rPr lang="ru-RU" sz="2800" b="1" dirty="0" smtClean="0"/>
              <a:t>Температура тела будет изменяться, пока не придёт в </a:t>
            </a:r>
            <a:r>
              <a:rPr lang="ru-RU" sz="2800" b="1" dirty="0" smtClean="0">
                <a:solidFill>
                  <a:srgbClr val="C00000"/>
                </a:solidFill>
              </a:rPr>
              <a:t>тепловое равновесие </a:t>
            </a:r>
            <a:r>
              <a:rPr lang="ru-RU" sz="2800" b="1" dirty="0" smtClean="0"/>
              <a:t>со средой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Закон теплового равновесия</a:t>
            </a:r>
            <a:r>
              <a:rPr lang="ru-RU" sz="2800" b="1" dirty="0" smtClean="0"/>
              <a:t>: у любой группы изолированных тел через какое-то время температуры становятся одинаковыми, т.е. наступает состояние теплового равновесия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0399" t="8960" r="2454" b="10401"/>
          <a:stretch>
            <a:fillRect/>
          </a:stretch>
        </p:blipFill>
        <p:spPr bwMode="auto">
          <a:xfrm>
            <a:off x="7164288" y="4437112"/>
            <a:ext cx="1728192" cy="2145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8960" r="54668" b="10401"/>
          <a:stretch>
            <a:fillRect/>
          </a:stretch>
        </p:blipFill>
        <p:spPr bwMode="auto">
          <a:xfrm>
            <a:off x="7164288" y="2276872"/>
            <a:ext cx="1647800" cy="1941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Повторим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836912"/>
          </a:xfrm>
        </p:spPr>
        <p:txBody>
          <a:bodyPr/>
          <a:lstStyle/>
          <a:p>
            <a:pPr lvl="0"/>
            <a:r>
              <a:rPr lang="ru-RU" sz="3600" dirty="0" smtClean="0">
                <a:latin typeface="+mj-lt"/>
              </a:rPr>
              <a:t>Что </a:t>
            </a:r>
            <a:r>
              <a:rPr lang="ru-RU" sz="3600" dirty="0">
                <a:latin typeface="+mj-lt"/>
              </a:rPr>
              <a:t>называется тепловым движением?</a:t>
            </a:r>
          </a:p>
          <a:p>
            <a:pPr lvl="0"/>
            <a:r>
              <a:rPr lang="ru-RU" sz="3600" dirty="0">
                <a:latin typeface="+mj-lt"/>
              </a:rPr>
              <a:t>Что характеризует температура?</a:t>
            </a:r>
          </a:p>
          <a:p>
            <a:pPr lvl="0"/>
            <a:r>
              <a:rPr lang="ru-RU" sz="3600" dirty="0">
                <a:latin typeface="+mj-lt"/>
              </a:rPr>
              <a:t>Чем измеряется температура? Какие термометры существуют?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99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Вопросы из ЕГЭ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Какой из приведенных ниже вариантов измерения температуры горячей воды с помощью термометра дает более правильный результат?</a:t>
            </a:r>
          </a:p>
          <a:p>
            <a:pPr>
              <a:buNone/>
            </a:pPr>
            <a:r>
              <a:rPr lang="ru-RU" sz="2400" b="1" dirty="0" smtClean="0"/>
              <a:t>1) Термометр опускают в воду и, вынув из воды через несколько минут, снимают показания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2) Термометр опускают в воду и ждут до тех пор, пока температура перестанет изменяться. После этого, не вынимая термометра из воды, снимают его показания</a:t>
            </a:r>
          </a:p>
          <a:p>
            <a:pPr>
              <a:buNone/>
            </a:pPr>
            <a:r>
              <a:rPr lang="ru-RU" sz="2400" b="1" dirty="0" smtClean="0"/>
              <a:t>3) Термометр опускают в воду и, не вынимая его из воды, сразу же снимают показания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4) Термометр опускают в воду, затем быстро вынимают из воды и снимают показания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Вопросы из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6768752" cy="4525963"/>
          </a:xfrm>
        </p:spPr>
        <p:txBody>
          <a:bodyPr/>
          <a:lstStyle/>
          <a:p>
            <a:r>
              <a:rPr lang="ru-RU" b="1" dirty="0" smtClean="0"/>
              <a:t>На рисунке показана часть шкалы термометра, висящего за окном. Температура воздуха на улице равна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18</a:t>
            </a:r>
            <a:r>
              <a:rPr lang="ru-RU" b="1" baseline="30000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>
                <a:solidFill>
                  <a:srgbClr val="002060"/>
                </a:solidFill>
              </a:rPr>
              <a:t>С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14</a:t>
            </a:r>
            <a:r>
              <a:rPr lang="ru-RU" b="1" baseline="30000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>
                <a:solidFill>
                  <a:srgbClr val="002060"/>
                </a:solidFill>
              </a:rPr>
              <a:t>С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21</a:t>
            </a:r>
            <a:r>
              <a:rPr lang="ru-RU" b="1" baseline="30000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>
                <a:solidFill>
                  <a:srgbClr val="002060"/>
                </a:solidFill>
              </a:rPr>
              <a:t>С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22</a:t>
            </a:r>
            <a:r>
              <a:rPr lang="ru-RU" b="1" baseline="30000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>
                <a:solidFill>
                  <a:srgbClr val="002060"/>
                </a:solidFill>
              </a:rPr>
              <a:t>С</a:t>
            </a:r>
          </a:p>
          <a:p>
            <a:endParaRPr lang="ru-RU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6524" y="2201539"/>
            <a:ext cx="1927964" cy="44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Решите задачи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8892480" cy="1252736"/>
          </a:xfrm>
        </p:spPr>
        <p:txBody>
          <a:bodyPr/>
          <a:lstStyle/>
          <a:p>
            <a:pPr lvl="0"/>
            <a:r>
              <a:rPr lang="ru-RU" sz="3600" b="1" dirty="0" smtClean="0"/>
              <a:t>№ 915, 916 («Сборник задач по физике   7-9» </a:t>
            </a:r>
            <a:r>
              <a:rPr lang="ru-RU" sz="3600" b="1" dirty="0" err="1" smtClean="0"/>
              <a:t>В.И.Лукашик</a:t>
            </a:r>
            <a:r>
              <a:rPr lang="ru-RU" sz="3600" b="1" dirty="0" smtClean="0"/>
              <a:t>, Е.В. Иванова)</a:t>
            </a:r>
          </a:p>
          <a:p>
            <a:endParaRPr lang="ru-RU" dirty="0"/>
          </a:p>
        </p:txBody>
      </p:sp>
      <p:pic>
        <p:nvPicPr>
          <p:cNvPr id="5" name="Picture 6" descr="http://newmif.ru/u/editor/anoma/42/text/md_132432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17641"/>
            <a:ext cx="4320479" cy="324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47046"/>
          </a:xfrm>
        </p:spPr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Игра «Да-нет»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pic>
        <p:nvPicPr>
          <p:cNvPr id="1028" name="Рисунок 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92" y="3794298"/>
            <a:ext cx="22891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032271"/>
            <a:ext cx="21542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5" descr="Описание: G:\Новая папка (4)\кереррее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87659"/>
            <a:ext cx="25511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820198"/>
            <a:ext cx="22034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7" descr="Описание: G:\Новая папка (4)\ть68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7659"/>
            <a:ext cx="23526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8" descr="Описание: G:\Новая папка (4)\i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987821"/>
            <a:ext cx="2441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Рисунок 6" descr="Описание: G:\Новая папка (4)\65р6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219" y="3276613"/>
            <a:ext cx="23209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69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146876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>
                <a:cs typeface="Arial" charset="0"/>
              </a:rPr>
              <a:t>§</a:t>
            </a:r>
            <a:r>
              <a:rPr lang="ru-RU" sz="3600" b="1" dirty="0" smtClean="0">
                <a:solidFill>
                  <a:srgbClr val="FFFF00"/>
                </a:solidFill>
                <a:cs typeface="Arial" charset="0"/>
              </a:rPr>
              <a:t> 1</a:t>
            </a:r>
          </a:p>
          <a:p>
            <a:pPr marL="0" indent="0">
              <a:buNone/>
            </a:pPr>
            <a:r>
              <a:rPr lang="ru-RU" sz="3600" b="1" dirty="0"/>
              <a:t>Домашний эксперимент:</a:t>
            </a:r>
          </a:p>
          <a:p>
            <a:r>
              <a:rPr lang="ru-RU" sz="3600" dirty="0"/>
              <a:t>Налейте в неглубокую тарелку воды на высоту 1 - 1,5 см, поставьте в нее перевернутый вверх дном и предварительно нагретый горячей водой стакан. Наблюдайте в течение нескольких минут.</a:t>
            </a:r>
          </a:p>
          <a:p>
            <a:endParaRPr lang="ru-RU" sz="3600" b="1" dirty="0" smtClean="0">
              <a:cs typeface="Arial" charset="0"/>
            </a:endParaRPr>
          </a:p>
        </p:txBody>
      </p:sp>
      <p:pic>
        <p:nvPicPr>
          <p:cNvPr id="5" name="Picture 6" descr="C:\Users\Ольга\Desktop\856589_e126024a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73697"/>
            <a:ext cx="4182368" cy="3184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26058"/>
            <a:ext cx="8712968" cy="1542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dirty="0" smtClean="0">
                <a:latin typeface="+mj-lt"/>
              </a:rPr>
              <a:t>– </a:t>
            </a:r>
            <a:r>
              <a:rPr lang="ru-RU" sz="3600" dirty="0">
                <a:latin typeface="+mj-lt"/>
              </a:rPr>
              <a:t>это физические явления, происходящие с изменением температуры.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druidhillssc.org/wp-content/uploads/2014/02/Magnascan_-_boiling_wa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302" y="2996952"/>
            <a:ext cx="2760306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57651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900igr.net/datai/khimija/Veschestva/0009-004-Plastichnye-Au-Ag-Cu-Sn-PbZn-Fe-umenshaetsj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1" y="3284984"/>
            <a:ext cx="2038273" cy="3049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68727"/>
            <a:ext cx="8481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  <a:latin typeface="+mj-lt"/>
              </a:rPr>
              <a:t>Тепловые</a:t>
            </a:r>
            <a:r>
              <a:rPr lang="ru-RU" sz="4800" b="1" i="1" dirty="0">
                <a:solidFill>
                  <a:srgbClr val="006600"/>
                </a:solidFill>
                <a:latin typeface="+mj-lt"/>
              </a:rPr>
              <a:t> явления</a:t>
            </a:r>
            <a:r>
              <a:rPr lang="ru-RU" sz="4800" dirty="0">
                <a:solidFill>
                  <a:srgbClr val="0066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9199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 за урок!</a:t>
            </a:r>
          </a:p>
          <a:p>
            <a:pPr marL="0" indent="0" algn="ctr">
              <a:buNone/>
            </a:pPr>
            <a:endParaRPr lang="ru-RU" sz="8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893046" cy="367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8959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Тепловое движение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F57D-CDC7-4F8E-AB88-988645980319}" type="datetime1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0D934-6A4A-4EA7-B6A0-CE0B135D0CF7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6149" name="Picture 7" descr="Browni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938"/>
            <a:ext cx="216058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4572009"/>
            <a:ext cx="7072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Все молекулы и атомы, из которых состоят тела, находятся в непрерывном беспорядочном движении, которое называется </a:t>
            </a:r>
            <a:r>
              <a:rPr lang="ru-RU" sz="2800" b="1" i="1" dirty="0"/>
              <a:t>тепловым</a:t>
            </a:r>
            <a:r>
              <a:rPr lang="ru-RU" sz="2800" dirty="0"/>
              <a:t>.  </a:t>
            </a:r>
          </a:p>
        </p:txBody>
      </p:sp>
      <p:pic>
        <p:nvPicPr>
          <p:cNvPr id="8" name="Picture 4" descr="C:\Documents and Settings\Дом\Мои документы\Классы\X класс\Тем. разделы\идеальный газ\Презентация уроков\Урок 1 Основы МКТ\Рисунки\mkt\molec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3116"/>
            <a:ext cx="2143140" cy="2343178"/>
          </a:xfrm>
          <a:prstGeom prst="rect">
            <a:avLst/>
          </a:prstGeom>
          <a:noFill/>
        </p:spPr>
      </p:pic>
      <p:pic>
        <p:nvPicPr>
          <p:cNvPr id="9" name="Picture 2" descr="C:\Documents and Settings\Дом\Мои документы\Классы\X класс\Тем. разделы\идеальный газ\Презентация уроков\Урок 1 Основы МКТ\Рисунки\mkt\brou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3116"/>
            <a:ext cx="2428892" cy="239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Отличие от механического движения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ru-RU" b="1" dirty="0"/>
              <a:t>В нём участвуют много частиц с разными траекториями</a:t>
            </a:r>
          </a:p>
          <a:p>
            <a:r>
              <a:rPr lang="ru-RU" b="1" dirty="0"/>
              <a:t>Движение никогда не </a:t>
            </a:r>
            <a:r>
              <a:rPr lang="ru-RU" b="1" dirty="0" smtClean="0"/>
              <a:t>прекращается</a:t>
            </a:r>
          </a:p>
          <a:p>
            <a:r>
              <a:rPr lang="ru-RU" b="1" dirty="0" smtClean="0"/>
              <a:t>Модель: «Броуновское движение»</a:t>
            </a:r>
            <a:endParaRPr lang="ru-RU" b="1" dirty="0"/>
          </a:p>
        </p:txBody>
      </p:sp>
      <p:pic>
        <p:nvPicPr>
          <p:cNvPr id="5" name="Picture 5" descr="Броуновское движение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49080"/>
            <a:ext cx="3347913" cy="252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 Е П Л О В О Е     Д В И Ж Е Н И 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550070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- беспорядочное движение частиц, из которых состоят тела.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Зависит: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1) от температуры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2) от состояния вещества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3) от массы молекул</a:t>
            </a:r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ДИФФУЗИЯ 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ИЗМЕНЕНИЕ        АГРЕГАТНОГО         СОСТОЯНИЯ</a:t>
            </a:r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РОСТ                                                             ТЕМПЕРАТУРЫ</a:t>
            </a:r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www.college.ru/physics/courses/op25part1/content/chapter3/section/paragraph1/images/3-1-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56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2786050" y="4071942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http://www.fizika.ru/theory/tema-08/08c-i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00438"/>
            <a:ext cx="2286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fizika.ru/theory/tema-08/08b-i3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714884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лево 10"/>
          <p:cNvSpPr/>
          <p:nvPr/>
        </p:nvSpPr>
        <p:spPr>
          <a:xfrm>
            <a:off x="1928794" y="6143644"/>
            <a:ext cx="3786214" cy="14287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812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ОБЪЯСНИТЬ   РИСУНКИ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1.                          2.                           3.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4.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       </a:t>
            </a:r>
          </a:p>
          <a:p>
            <a:pPr marL="514350" indent="-514350">
              <a:buAutoNum type="arabicPeriod" startAt="4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4.                                           5.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F:\проектная деят\Resources\glase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Классы\VIII класс\Тем. разделы\А) Тепловые явления\Рисунки\teplosf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428736"/>
            <a:ext cx="1246173" cy="2500330"/>
          </a:xfrm>
          <a:prstGeom prst="rect">
            <a:avLst/>
          </a:prstGeom>
          <a:noFill/>
        </p:spPr>
      </p:pic>
      <p:pic>
        <p:nvPicPr>
          <p:cNvPr id="11" name="Рисунок 10" descr="http://www.fizika.ru/theory/tema-08/08d-i2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571612"/>
            <a:ext cx="10001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4572032" cy="157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http://www.fizika.ru/theory/tema-08/08b-i3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000504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 чего зависит тепловое движение?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493204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Опыт №1:</a:t>
            </a:r>
            <a:r>
              <a:rPr lang="ru-RU" b="1" dirty="0" smtClean="0"/>
              <a:t> Опустим кусок сахара в холодную воду, а другой в горячую.  Какой растворится быстрее?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Опыт №2: </a:t>
            </a:r>
            <a:r>
              <a:rPr lang="ru-RU" b="1" dirty="0" smtClean="0"/>
              <a:t>Опустим 2 куска сахара (один больше другого) в холодную воду. Какой растворится быстрее?</a:t>
            </a:r>
          </a:p>
        </p:txBody>
      </p:sp>
      <p:pic>
        <p:nvPicPr>
          <p:cNvPr id="1026" name="Picture 2" descr="http://club.foto.ru/gallery/images/photo/2009/08/21/1410509.jpg"/>
          <p:cNvPicPr>
            <a:picLocks noChangeAspect="1" noChangeArrowheads="1"/>
          </p:cNvPicPr>
          <p:nvPr/>
        </p:nvPicPr>
        <p:blipFill>
          <a:blip r:embed="rId3" cstate="print"/>
          <a:srcRect l="11347" t="12285" r="31918" b="35741"/>
          <a:stretch>
            <a:fillRect/>
          </a:stretch>
        </p:blipFill>
        <p:spPr bwMode="auto">
          <a:xfrm>
            <a:off x="6516216" y="4509120"/>
            <a:ext cx="1551168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img-fotki.yandex.ru/get/5308/81454286.2ea/0_851ed_f6caea03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2867472" cy="2150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ОШИБОЧНОСТЬ   НАШИХ    ТЕПЛОВЫХ    ОЩУЩЕНИЙ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Дом\Мои документы\Классы\VIII класс\Тем. разделы\Тепловые явления\Рисунки\63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000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120" y="1535975"/>
            <a:ext cx="8555360" cy="1460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+mj-lt"/>
              </a:rPr>
              <a:t>– </a:t>
            </a:r>
            <a:r>
              <a:rPr lang="ru-RU" sz="2800" dirty="0">
                <a:latin typeface="+mj-lt"/>
              </a:rPr>
              <a:t>это физическая величина, характеризующая степень </a:t>
            </a:r>
            <a:r>
              <a:rPr lang="ru-RU" sz="2800" dirty="0" err="1">
                <a:latin typeface="+mj-lt"/>
              </a:rPr>
              <a:t>нагретости</a:t>
            </a:r>
            <a:r>
              <a:rPr lang="ru-RU" sz="2800" dirty="0">
                <a:latin typeface="+mj-lt"/>
              </a:rPr>
              <a:t> тела. </a:t>
            </a: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         </a:t>
            </a:r>
            <a:r>
              <a:rPr lang="ru-RU" sz="2800" b="1" dirty="0" smtClean="0">
                <a:latin typeface="+mj-lt"/>
              </a:rPr>
              <a:t>Обозначение:</a:t>
            </a:r>
            <a:r>
              <a:rPr lang="ru-RU" sz="2800" dirty="0" smtClean="0">
                <a:latin typeface="+mj-lt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8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28934"/>
            <a:ext cx="8424936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Температура </a:t>
            </a:r>
            <a:r>
              <a:rPr lang="ru-RU" sz="2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влияет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 на:     </a:t>
            </a:r>
            <a:endParaRPr lang="ru-RU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     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а) скорость протекания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диффузии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б) расширение тел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в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) скорость движения молекул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г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) давление газа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д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) агрегатные состояния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77271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+mj-lt"/>
                <a:cs typeface="Arial" pitchFamily="34" charset="0"/>
              </a:rPr>
              <a:t>Температура измеряется термометром 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8988" y="260648"/>
            <a:ext cx="6339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6600"/>
                </a:solidFill>
                <a:latin typeface="+mj-lt"/>
              </a:rPr>
              <a:t> Температура </a:t>
            </a:r>
          </a:p>
        </p:txBody>
      </p:sp>
      <p:pic>
        <p:nvPicPr>
          <p:cNvPr id="7" name="Рисунок 6" descr="Эти термометры показывают одинаковую температуру: 26 °С. Но при этом каждое деление шкалы левого термометра отмеряет по 1 градусу, а каждое деление шкалы правого термометра - по 2 градуса Цельс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00438"/>
            <a:ext cx="1428760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50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561</Words>
  <Application>Microsoft Office PowerPoint</Application>
  <PresentationFormat>Экран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Тепловое движение. Температура.</vt:lpstr>
      <vt:lpstr>Слайд 2</vt:lpstr>
      <vt:lpstr>Тепловое движение</vt:lpstr>
      <vt:lpstr>Отличие от механического движения</vt:lpstr>
      <vt:lpstr>Т Е П Л О В О Е     Д В И Ж Е Н И Е</vt:lpstr>
      <vt:lpstr>ОБЪЯСНИТЬ   РИСУНКИ</vt:lpstr>
      <vt:lpstr>От чего зависит тепловое движение?</vt:lpstr>
      <vt:lpstr>ОШИБОЧНОСТЬ   НАШИХ    ТЕПЛОВЫХ    ОЩУЩЕНИЙ</vt:lpstr>
      <vt:lpstr>Слайд 9</vt:lpstr>
      <vt:lpstr>Температура - мера средней кинетической энергии</vt:lpstr>
      <vt:lpstr>Температура</vt:lpstr>
      <vt:lpstr>Термометр</vt:lpstr>
      <vt:lpstr>Тепловое равновесие</vt:lpstr>
      <vt:lpstr>Повторим</vt:lpstr>
      <vt:lpstr>Вопросы из ЕГЭ</vt:lpstr>
      <vt:lpstr>Вопросы из ЕГЭ</vt:lpstr>
      <vt:lpstr>Решите задачи</vt:lpstr>
      <vt:lpstr>Игра «Да-нет»</vt:lpstr>
      <vt:lpstr>Домашнее задание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Тепловое движение</dc:title>
  <dc:creator>~</dc:creator>
  <cp:lastModifiedBy>~</cp:lastModifiedBy>
  <cp:revision>6</cp:revision>
  <dcterms:created xsi:type="dcterms:W3CDTF">2016-09-05T16:15:22Z</dcterms:created>
  <dcterms:modified xsi:type="dcterms:W3CDTF">2016-09-15T16:09:11Z</dcterms:modified>
</cp:coreProperties>
</file>