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9" r:id="rId3"/>
    <p:sldId id="261" r:id="rId4"/>
    <p:sldId id="265" r:id="rId5"/>
    <p:sldId id="266" r:id="rId6"/>
    <p:sldId id="268" r:id="rId7"/>
    <p:sldId id="270" r:id="rId8"/>
    <p:sldId id="272" r:id="rId9"/>
    <p:sldId id="273" r:id="rId10"/>
    <p:sldId id="274" r:id="rId11"/>
    <p:sldId id="275" r:id="rId12"/>
    <p:sldId id="279" r:id="rId13"/>
    <p:sldId id="277" r:id="rId14"/>
    <p:sldId id="278" r:id="rId15"/>
    <p:sldId id="280" r:id="rId16"/>
    <p:sldId id="28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8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7EAA5B6-1C49-4610-9B48-2F97389A31B8}" type="datetimeFigureOut">
              <a:rPr lang="ru-RU" smtClean="0"/>
              <a:t>13.03.2016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6F2CDA-9CFF-4ADF-9A8E-5308FEFC43BE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19200" y="428604"/>
            <a:ext cx="6629400" cy="1500198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/>
              <a:t>Поляризация диэлектриков</a:t>
            </a:r>
          </a:p>
        </p:txBody>
      </p:sp>
      <p:pic>
        <p:nvPicPr>
          <p:cNvPr id="4" name="Picture 3" descr="1-5-3"/>
          <p:cNvPicPr>
            <a:picLocks noChangeAspect="1" noChangeArrowheads="1"/>
          </p:cNvPicPr>
          <p:nvPr/>
        </p:nvPicPr>
        <p:blipFill>
          <a:blip r:embed="rId2"/>
          <a:srcRect l="52913"/>
          <a:stretch>
            <a:fillRect/>
          </a:stretch>
        </p:blipFill>
        <p:spPr bwMode="auto">
          <a:xfrm>
            <a:off x="1928794" y="2071678"/>
            <a:ext cx="4786346" cy="43100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</a:rPr>
              <a:t>Внутри заряженных проводников поле равно нулю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18435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Если проводник заряжен, то есть на нем находится избыточный заряд какого - либо знака, то из-за того, что одноименные заряды отталкиваются, они будут стремиться занять как можно больший объем и окажутся все на поверхности проводника. 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Наличие поля внутри привело бы к непрерывному движению зарядов до тех пор, пока поле не исчезло бы. Таким образом, </a:t>
            </a:r>
            <a:r>
              <a:rPr lang="ru-RU" sz="2800" i="1" dirty="0" smtClean="0">
                <a:solidFill>
                  <a:srgbClr val="002060"/>
                </a:solidFill>
              </a:rPr>
              <a:t>внутри заряженного проводника электростатическое поле отсутствует</a:t>
            </a:r>
            <a:r>
              <a:rPr lang="ru-RU" sz="2800" dirty="0" smtClean="0">
                <a:solidFill>
                  <a:srgbClr val="002060"/>
                </a:solidFill>
              </a:rPr>
              <a:t>. Потенциал внутри проводника постоянен.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7"/>
          <p:cNvSpPr>
            <a:spLocks noChangeArrowheads="1"/>
          </p:cNvSpPr>
          <p:nvPr/>
        </p:nvSpPr>
        <p:spPr bwMode="auto">
          <a:xfrm>
            <a:off x="971550" y="1700213"/>
            <a:ext cx="5832475" cy="4392612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54098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  <a:latin typeface="Arial" charset="0"/>
              </a:rPr>
              <a:t>Металлический проводник в электростатическом поле</a:t>
            </a:r>
            <a:endParaRPr lang="ru-RU" sz="4000" b="1">
              <a:solidFill>
                <a:srgbClr val="C00000"/>
              </a:solidFill>
              <a:latin typeface="Arial" charset="0"/>
            </a:endParaRPr>
          </a:p>
        </p:txBody>
      </p:sp>
      <p:grpSp>
        <p:nvGrpSpPr>
          <p:cNvPr id="3" name="Группа 6"/>
          <p:cNvGrpSpPr/>
          <p:nvPr/>
        </p:nvGrpSpPr>
        <p:grpSpPr>
          <a:xfrm>
            <a:off x="468313" y="1628775"/>
            <a:ext cx="7848600" cy="4968875"/>
            <a:chOff x="468313" y="1628775"/>
            <a:chExt cx="7848600" cy="4968875"/>
          </a:xfr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</p:grpSpPr>
        <p:sp>
          <p:nvSpPr>
            <p:cNvPr id="8" name="Line 25"/>
            <p:cNvSpPr>
              <a:spLocks noChangeShapeType="1"/>
            </p:cNvSpPr>
            <p:nvPr/>
          </p:nvSpPr>
          <p:spPr bwMode="auto">
            <a:xfrm>
              <a:off x="900113" y="3213100"/>
              <a:ext cx="7416800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26"/>
            <p:cNvSpPr>
              <a:spLocks noChangeShapeType="1"/>
            </p:cNvSpPr>
            <p:nvPr/>
          </p:nvSpPr>
          <p:spPr bwMode="auto">
            <a:xfrm>
              <a:off x="900113" y="4581525"/>
              <a:ext cx="7416800" cy="0"/>
            </a:xfrm>
            <a:prstGeom prst="line">
              <a:avLst/>
            </a:prstGeom>
            <a:grpFill/>
            <a:ln w="28575">
              <a:solidFill>
                <a:schemeClr val="accent4">
                  <a:lumMod val="50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4" name="Группа 35"/>
            <p:cNvGrpSpPr/>
            <p:nvPr/>
          </p:nvGrpSpPr>
          <p:grpSpPr>
            <a:xfrm>
              <a:off x="468313" y="1628775"/>
              <a:ext cx="7848600" cy="4968875"/>
              <a:chOff x="468313" y="1628775"/>
              <a:chExt cx="7848600" cy="4968875"/>
            </a:xfrm>
            <a:grpFill/>
          </p:grpSpPr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468313" y="1628775"/>
                <a:ext cx="431800" cy="4968875"/>
              </a:xfrm>
              <a:prstGeom prst="rect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ru-RU" sz="2800" b="1"/>
                  <a:t>+</a:t>
                </a:r>
              </a:p>
              <a:p>
                <a:pPr algn="ctr">
                  <a:defRPr/>
                </a:pPr>
                <a:endParaRPr lang="ru-RU" sz="2800" b="1"/>
              </a:p>
              <a:p>
                <a:pPr algn="ctr">
                  <a:defRPr/>
                </a:pPr>
                <a:r>
                  <a:rPr lang="ru-RU" sz="2800" b="1"/>
                  <a:t>+</a:t>
                </a:r>
              </a:p>
              <a:p>
                <a:pPr algn="ctr">
                  <a:defRPr/>
                </a:pPr>
                <a:endParaRPr lang="ru-RU" sz="2800" b="1"/>
              </a:p>
              <a:p>
                <a:pPr algn="ctr">
                  <a:defRPr/>
                </a:pPr>
                <a:r>
                  <a:rPr lang="ru-RU" sz="2800" b="1"/>
                  <a:t>+</a:t>
                </a:r>
              </a:p>
              <a:p>
                <a:pPr algn="ctr">
                  <a:defRPr/>
                </a:pPr>
                <a:endParaRPr lang="ru-RU" sz="2800" b="1"/>
              </a:p>
              <a:p>
                <a:pPr algn="ctr">
                  <a:defRPr/>
                </a:pPr>
                <a:r>
                  <a:rPr lang="ru-RU" sz="2800" b="1"/>
                  <a:t>+</a:t>
                </a:r>
              </a:p>
              <a:p>
                <a:pPr algn="ctr">
                  <a:defRPr/>
                </a:pPr>
                <a:endParaRPr lang="ru-RU" sz="2800" b="1"/>
              </a:p>
              <a:p>
                <a:pPr algn="ctr">
                  <a:defRPr/>
                </a:pPr>
                <a:r>
                  <a:rPr lang="ru-RU" sz="2800" b="1"/>
                  <a:t>+</a:t>
                </a:r>
              </a:p>
              <a:p>
                <a:pPr algn="ctr">
                  <a:defRPr/>
                </a:pPr>
                <a:endParaRPr lang="ru-RU"/>
              </a:p>
            </p:txBody>
          </p:sp>
          <p:sp>
            <p:nvSpPr>
              <p:cNvPr id="28" name="Line 24"/>
              <p:cNvSpPr>
                <a:spLocks noChangeShapeType="1"/>
              </p:cNvSpPr>
              <p:nvPr/>
            </p:nvSpPr>
            <p:spPr bwMode="auto">
              <a:xfrm>
                <a:off x="900113" y="1989138"/>
                <a:ext cx="7416800" cy="0"/>
              </a:xfrm>
              <a:prstGeom prst="line">
                <a:avLst/>
              </a:prstGeom>
              <a:grpFill/>
              <a:ln w="28575">
                <a:solidFill>
                  <a:schemeClr val="accent4">
                    <a:lumMod val="5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  <p:grpSp>
          <p:nvGrpSpPr>
            <p:cNvPr id="5" name="Группа 37"/>
            <p:cNvGrpSpPr/>
            <p:nvPr/>
          </p:nvGrpSpPr>
          <p:grpSpPr>
            <a:xfrm>
              <a:off x="1547813" y="2060575"/>
              <a:ext cx="5091112" cy="3795713"/>
              <a:chOff x="1547813" y="2060575"/>
              <a:chExt cx="5091112" cy="3795713"/>
            </a:xfrm>
            <a:grpFill/>
          </p:grpSpPr>
          <p:sp>
            <p:nvSpPr>
              <p:cNvPr id="12" name="Oval 5"/>
              <p:cNvSpPr>
                <a:spLocks noChangeArrowheads="1"/>
              </p:cNvSpPr>
              <p:nvPr/>
            </p:nvSpPr>
            <p:spPr bwMode="auto">
              <a:xfrm>
                <a:off x="1619250" y="2060575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 dirty="0"/>
                  <a:t>+</a:t>
                </a:r>
                <a:endParaRPr lang="ru-RU" sz="4800" dirty="0"/>
              </a:p>
            </p:txBody>
          </p:sp>
          <p:sp>
            <p:nvSpPr>
              <p:cNvPr id="13" name="Oval 6"/>
              <p:cNvSpPr>
                <a:spLocks noChangeArrowheads="1"/>
              </p:cNvSpPr>
              <p:nvPr/>
            </p:nvSpPr>
            <p:spPr bwMode="auto">
              <a:xfrm>
                <a:off x="3635375" y="2060575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 dirty="0"/>
                  <a:t>+</a:t>
                </a:r>
                <a:endParaRPr lang="ru-RU" sz="4800" dirty="0"/>
              </a:p>
            </p:txBody>
          </p:sp>
          <p:sp>
            <p:nvSpPr>
              <p:cNvPr id="14" name="Oval 7"/>
              <p:cNvSpPr>
                <a:spLocks noChangeArrowheads="1"/>
              </p:cNvSpPr>
              <p:nvPr/>
            </p:nvSpPr>
            <p:spPr bwMode="auto">
              <a:xfrm>
                <a:off x="1547813" y="34290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/>
                  <a:t>+</a:t>
                </a:r>
                <a:endParaRPr lang="ru-RU" sz="4800"/>
              </a:p>
            </p:txBody>
          </p:sp>
          <p:sp>
            <p:nvSpPr>
              <p:cNvPr id="15" name="Oval 8"/>
              <p:cNvSpPr>
                <a:spLocks noChangeArrowheads="1"/>
              </p:cNvSpPr>
              <p:nvPr/>
            </p:nvSpPr>
            <p:spPr bwMode="auto">
              <a:xfrm>
                <a:off x="3563938" y="4941888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/>
                  <a:t>+</a:t>
                </a:r>
                <a:endParaRPr lang="ru-RU" sz="4800"/>
              </a:p>
            </p:txBody>
          </p:sp>
          <p:sp>
            <p:nvSpPr>
              <p:cNvPr id="16" name="Oval 9"/>
              <p:cNvSpPr>
                <a:spLocks noChangeArrowheads="1"/>
              </p:cNvSpPr>
              <p:nvPr/>
            </p:nvSpPr>
            <p:spPr bwMode="auto">
              <a:xfrm>
                <a:off x="5651500" y="21336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 dirty="0"/>
                  <a:t>+</a:t>
                </a:r>
                <a:endParaRPr lang="ru-RU" sz="4800" dirty="0"/>
              </a:p>
            </p:txBody>
          </p:sp>
          <p:sp>
            <p:nvSpPr>
              <p:cNvPr id="17" name="Oval 10"/>
              <p:cNvSpPr>
                <a:spLocks noChangeArrowheads="1"/>
              </p:cNvSpPr>
              <p:nvPr/>
            </p:nvSpPr>
            <p:spPr bwMode="auto">
              <a:xfrm>
                <a:off x="5724525" y="4868863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 dirty="0"/>
                  <a:t>+</a:t>
                </a:r>
                <a:endParaRPr lang="ru-RU" sz="4800" dirty="0"/>
              </a:p>
            </p:txBody>
          </p:sp>
          <p:sp>
            <p:nvSpPr>
              <p:cNvPr id="18" name="Oval 11"/>
              <p:cNvSpPr>
                <a:spLocks noChangeArrowheads="1"/>
              </p:cNvSpPr>
              <p:nvPr/>
            </p:nvSpPr>
            <p:spPr bwMode="auto">
              <a:xfrm>
                <a:off x="3563938" y="3357563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 dirty="0"/>
                  <a:t>+</a:t>
                </a:r>
                <a:endParaRPr lang="ru-RU" sz="4800" dirty="0"/>
              </a:p>
            </p:txBody>
          </p:sp>
          <p:sp>
            <p:nvSpPr>
              <p:cNvPr id="19" name="Oval 12"/>
              <p:cNvSpPr>
                <a:spLocks noChangeArrowheads="1"/>
              </p:cNvSpPr>
              <p:nvPr/>
            </p:nvSpPr>
            <p:spPr bwMode="auto">
              <a:xfrm>
                <a:off x="5580063" y="3429000"/>
                <a:ext cx="914400" cy="914400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/>
                  <a:t>+</a:t>
                </a:r>
                <a:endParaRPr lang="ru-RU" sz="4800"/>
              </a:p>
            </p:txBody>
          </p:sp>
          <p:sp>
            <p:nvSpPr>
              <p:cNvPr id="20" name="Oval 13"/>
              <p:cNvSpPr>
                <a:spLocks noChangeArrowheads="1"/>
              </p:cNvSpPr>
              <p:nvPr/>
            </p:nvSpPr>
            <p:spPr bwMode="auto">
              <a:xfrm>
                <a:off x="1547813" y="4868863"/>
                <a:ext cx="914400" cy="936625"/>
              </a:xfrm>
              <a:prstGeom prst="ellipse">
                <a:avLst/>
              </a:prstGeom>
              <a:solidFill>
                <a:srgbClr val="C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6600" dirty="0"/>
                  <a:t>+</a:t>
                </a:r>
                <a:endParaRPr lang="ru-RU" sz="4800" dirty="0"/>
              </a:p>
            </p:txBody>
          </p:sp>
          <p:sp>
            <p:nvSpPr>
              <p:cNvPr id="21" name="Oval 15"/>
              <p:cNvSpPr>
                <a:spLocks noChangeArrowheads="1"/>
              </p:cNvSpPr>
              <p:nvPr/>
            </p:nvSpPr>
            <p:spPr bwMode="auto">
              <a:xfrm>
                <a:off x="2916238" y="3789363"/>
                <a:ext cx="360362" cy="3603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/>
                  <a:t>-</a:t>
                </a:r>
                <a:endParaRPr lang="ru-RU" sz="3600"/>
              </a:p>
            </p:txBody>
          </p:sp>
          <p:sp>
            <p:nvSpPr>
              <p:cNvPr id="22" name="Oval 19"/>
              <p:cNvSpPr>
                <a:spLocks noChangeArrowheads="1"/>
              </p:cNvSpPr>
              <p:nvPr/>
            </p:nvSpPr>
            <p:spPr bwMode="auto">
              <a:xfrm>
                <a:off x="2916238" y="2276475"/>
                <a:ext cx="360362" cy="36036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/>
                  <a:t>-</a:t>
                </a:r>
                <a:endParaRPr lang="ru-RU" sz="3600"/>
              </a:p>
            </p:txBody>
          </p:sp>
          <p:sp>
            <p:nvSpPr>
              <p:cNvPr id="23" name="Oval 20"/>
              <p:cNvSpPr>
                <a:spLocks noChangeArrowheads="1"/>
              </p:cNvSpPr>
              <p:nvPr/>
            </p:nvSpPr>
            <p:spPr bwMode="auto">
              <a:xfrm>
                <a:off x="5795963" y="4508500"/>
                <a:ext cx="360362" cy="36036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/>
                  <a:t>-</a:t>
                </a:r>
                <a:endParaRPr lang="ru-RU" sz="3600"/>
              </a:p>
            </p:txBody>
          </p:sp>
          <p:sp>
            <p:nvSpPr>
              <p:cNvPr id="24" name="Oval 21"/>
              <p:cNvSpPr>
                <a:spLocks noChangeArrowheads="1"/>
              </p:cNvSpPr>
              <p:nvPr/>
            </p:nvSpPr>
            <p:spPr bwMode="auto">
              <a:xfrm>
                <a:off x="5003800" y="5229225"/>
                <a:ext cx="360363" cy="360363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/>
                  <a:t>-</a:t>
                </a:r>
                <a:endParaRPr lang="ru-RU" sz="3600"/>
              </a:p>
            </p:txBody>
          </p:sp>
          <p:sp>
            <p:nvSpPr>
              <p:cNvPr id="25" name="Oval 22"/>
              <p:cNvSpPr>
                <a:spLocks noChangeArrowheads="1"/>
              </p:cNvSpPr>
              <p:nvPr/>
            </p:nvSpPr>
            <p:spPr bwMode="auto">
              <a:xfrm>
                <a:off x="5003800" y="2420938"/>
                <a:ext cx="360363" cy="3603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/>
                  <a:t>-</a:t>
                </a:r>
                <a:endParaRPr lang="ru-RU" sz="3600"/>
              </a:p>
            </p:txBody>
          </p:sp>
          <p:sp>
            <p:nvSpPr>
              <p:cNvPr id="26" name="Oval 14"/>
              <p:cNvSpPr>
                <a:spLocks noChangeArrowheads="1"/>
              </p:cNvSpPr>
              <p:nvPr/>
            </p:nvSpPr>
            <p:spPr bwMode="auto">
              <a:xfrm>
                <a:off x="2124075" y="4437063"/>
                <a:ext cx="360363" cy="360362"/>
              </a:xfrm>
              <a:prstGeom prst="ellips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3600"/>
                  <a:t>-</a:t>
                </a:r>
                <a:endParaRPr lang="ru-RU" sz="3600"/>
              </a:p>
            </p:txBody>
          </p:sp>
        </p:grpSp>
      </p:grpSp>
      <p:sp>
        <p:nvSpPr>
          <p:cNvPr id="29" name="Line 26"/>
          <p:cNvSpPr>
            <a:spLocks noChangeShapeType="1"/>
          </p:cNvSpPr>
          <p:nvPr/>
        </p:nvSpPr>
        <p:spPr bwMode="auto">
          <a:xfrm>
            <a:off x="928688" y="5929313"/>
            <a:ext cx="7416800" cy="0"/>
          </a:xfrm>
          <a:prstGeom prst="line">
            <a:avLst/>
          </a:prstGeom>
          <a:gradFill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5400000" scaled="0"/>
          </a:gradFill>
          <a:ln w="28575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0" name="Text Box 28"/>
          <p:cNvSpPr txBox="1">
            <a:spLocks noChangeArrowheads="1"/>
          </p:cNvSpPr>
          <p:nvPr/>
        </p:nvSpPr>
        <p:spPr bwMode="auto">
          <a:xfrm>
            <a:off x="7286625" y="3214688"/>
            <a:ext cx="14033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4000" b="1" dirty="0" err="1">
                <a:solidFill>
                  <a:schemeClr val="accent4">
                    <a:lumMod val="50000"/>
                  </a:schemeClr>
                </a:solidFill>
              </a:rPr>
              <a:t>Е</a:t>
            </a:r>
            <a:r>
              <a:rPr lang="ru-RU" sz="2000" b="1" dirty="0" err="1">
                <a:solidFill>
                  <a:schemeClr val="accent4">
                    <a:lumMod val="50000"/>
                  </a:schemeClr>
                </a:solidFill>
              </a:rPr>
              <a:t>внешн</a:t>
            </a:r>
            <a:r>
              <a:rPr lang="ru-RU" sz="2000" dirty="0"/>
              <a:t>.</a:t>
            </a:r>
          </a:p>
        </p:txBody>
      </p:sp>
      <p:sp>
        <p:nvSpPr>
          <p:cNvPr id="31" name="Line 29"/>
          <p:cNvSpPr>
            <a:spLocks noChangeShapeType="1"/>
          </p:cNvSpPr>
          <p:nvPr/>
        </p:nvSpPr>
        <p:spPr bwMode="auto">
          <a:xfrm>
            <a:off x="7427913" y="3286125"/>
            <a:ext cx="287337" cy="0"/>
          </a:xfrm>
          <a:prstGeom prst="line">
            <a:avLst/>
          </a:prstGeom>
          <a:noFill/>
          <a:ln w="28575">
            <a:solidFill>
              <a:schemeClr val="accent4">
                <a:lumMod val="50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2" name="Line 31"/>
          <p:cNvSpPr>
            <a:spLocks noChangeShapeType="1"/>
          </p:cNvSpPr>
          <p:nvPr/>
        </p:nvSpPr>
        <p:spPr bwMode="auto">
          <a:xfrm flipH="1">
            <a:off x="971550" y="3141663"/>
            <a:ext cx="5832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3" name="Line 31"/>
          <p:cNvSpPr>
            <a:spLocks noChangeShapeType="1"/>
          </p:cNvSpPr>
          <p:nvPr/>
        </p:nvSpPr>
        <p:spPr bwMode="auto">
          <a:xfrm flipH="1">
            <a:off x="928688" y="1785938"/>
            <a:ext cx="5832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4" name="Line 31"/>
          <p:cNvSpPr>
            <a:spLocks noChangeShapeType="1"/>
          </p:cNvSpPr>
          <p:nvPr/>
        </p:nvSpPr>
        <p:spPr bwMode="auto">
          <a:xfrm flipH="1">
            <a:off x="954088" y="4429125"/>
            <a:ext cx="5832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5" name="Line 31"/>
          <p:cNvSpPr>
            <a:spLocks noChangeShapeType="1"/>
          </p:cNvSpPr>
          <p:nvPr/>
        </p:nvSpPr>
        <p:spPr bwMode="auto">
          <a:xfrm flipH="1">
            <a:off x="928688" y="6072188"/>
            <a:ext cx="58324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7" name="Text Box 34"/>
          <p:cNvSpPr txBox="1">
            <a:spLocks noChangeArrowheads="1"/>
          </p:cNvSpPr>
          <p:nvPr/>
        </p:nvSpPr>
        <p:spPr bwMode="auto">
          <a:xfrm>
            <a:off x="2143125" y="6156325"/>
            <a:ext cx="1511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000">
                <a:solidFill>
                  <a:srgbClr val="FF0000"/>
                </a:solidFill>
              </a:rPr>
              <a:t>Е</a:t>
            </a:r>
            <a:r>
              <a:rPr lang="ru-RU" b="1">
                <a:solidFill>
                  <a:srgbClr val="FF0000"/>
                </a:solidFill>
              </a:rPr>
              <a:t>внутр.</a:t>
            </a:r>
          </a:p>
        </p:txBody>
      </p:sp>
      <p:sp>
        <p:nvSpPr>
          <p:cNvPr id="38" name="Line 29"/>
          <p:cNvSpPr>
            <a:spLocks noChangeShapeType="1"/>
          </p:cNvSpPr>
          <p:nvPr/>
        </p:nvSpPr>
        <p:spPr bwMode="auto">
          <a:xfrm>
            <a:off x="2286000" y="6215063"/>
            <a:ext cx="2873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6000750" y="6143625"/>
            <a:ext cx="24003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 dirty="0" err="1">
                <a:solidFill>
                  <a:schemeClr val="accent4">
                    <a:lumMod val="50000"/>
                  </a:schemeClr>
                </a:solidFill>
              </a:rPr>
              <a:t>Е</a:t>
            </a:r>
            <a:r>
              <a:rPr lang="ru-RU" b="1" dirty="0" err="1">
                <a:solidFill>
                  <a:schemeClr val="accent4">
                    <a:lumMod val="50000"/>
                  </a:schemeClr>
                </a:solidFill>
              </a:rPr>
              <a:t>внешн.</a:t>
            </a:r>
            <a:r>
              <a:rPr lang="ru-RU" b="1" dirty="0" err="1">
                <a:solidFill>
                  <a:schemeClr val="bg1"/>
                </a:solidFill>
              </a:rPr>
              <a:t>=</a:t>
            </a:r>
            <a:r>
              <a:rPr lang="ru-RU" b="1" dirty="0"/>
              <a:t> </a:t>
            </a:r>
            <a:r>
              <a:rPr lang="ru-RU" sz="2800" b="1" dirty="0" err="1">
                <a:solidFill>
                  <a:srgbClr val="FF0000"/>
                </a:solidFill>
              </a:rPr>
              <a:t>Е</a:t>
            </a:r>
            <a:r>
              <a:rPr lang="ru-RU" b="1" dirty="0" err="1">
                <a:solidFill>
                  <a:srgbClr val="FF0000"/>
                </a:solidFill>
              </a:rPr>
              <a:t>внутр</a:t>
            </a:r>
            <a:r>
              <a:rPr lang="ru-RU" b="1" dirty="0">
                <a:solidFill>
                  <a:srgbClr val="FF0000"/>
                </a:solidFill>
              </a:rPr>
              <a:t>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</a:rPr>
              <a:t>Внутри заряженных проводников поле равно нулю</a:t>
            </a:r>
            <a:endParaRPr lang="ru-RU" sz="4000" smtClean="0">
              <a:solidFill>
                <a:srgbClr val="C00000"/>
              </a:solidFill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953" t="2605" r="1953" b="3645"/>
          <a:stretch>
            <a:fillRect/>
          </a:stretch>
        </p:blipFill>
        <p:spPr>
          <a:xfrm>
            <a:off x="1643063" y="2000240"/>
            <a:ext cx="5857875" cy="4500593"/>
          </a:xfr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47774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</a:rPr>
              <a:t>Явление электростатической индукции</a:t>
            </a:r>
            <a:endParaRPr lang="ru-RU" sz="4000" smtClean="0">
              <a:solidFill>
                <a:srgbClr val="C00000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 rtlCol="0">
            <a:normAutofit fontScale="85000" lnSpcReduction="20000"/>
          </a:bodyPr>
          <a:lstStyle/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Если проводник поместить во внешнее электрическое поле, то начнется перемещение свободных зарядов таким образом, что положительные заряды скапливаются на одной стороне, а отрицательные - на противоположной.</a:t>
            </a: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Перераспределение зарядов будет происходить до тех пор, пока поле, созданное этими зарядами, не скомпенсирует внешнее поле. Если в этот момент разделить проводник плоскостью, перпендикулярной внешнему полю, то разделенные части проводника окажутся заряженными разноименно. </a:t>
            </a: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В </a:t>
            </a:r>
            <a:r>
              <a:rPr lang="ru-RU" u="sng" dirty="0" smtClean="0">
                <a:solidFill>
                  <a:srgbClr val="002060"/>
                </a:solidFill>
              </a:rPr>
              <a:t>разделении зарядов</a:t>
            </a:r>
            <a:r>
              <a:rPr lang="ru-RU" dirty="0" smtClean="0">
                <a:solidFill>
                  <a:srgbClr val="002060"/>
                </a:solidFill>
              </a:rPr>
              <a:t> и заключается </a:t>
            </a:r>
            <a:r>
              <a:rPr lang="ru-RU" b="1" dirty="0" smtClean="0">
                <a:solidFill>
                  <a:srgbClr val="002060"/>
                </a:solidFill>
              </a:rPr>
              <a:t>явление электростатической индукции. Благодаря этому явлению осуществляется электростатическая защита. </a:t>
            </a:r>
            <a:r>
              <a:rPr lang="ru-RU" dirty="0" smtClean="0">
                <a:solidFill>
                  <a:srgbClr val="002060"/>
                </a:solidFill>
              </a:rPr>
              <a:t>Если какой-либо прибор необходимо защитить от внешних электрических полей, то его помещают в проводящую оболочку.</a:t>
            </a:r>
          </a:p>
          <a:p>
            <a:pPr marL="274320" indent="-274320"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4000" b="1" smtClean="0">
                <a:solidFill>
                  <a:srgbClr val="C00000"/>
                </a:solidFill>
              </a:rPr>
              <a:t>Явление электростатической индукции</a:t>
            </a:r>
            <a:endParaRPr lang="ru-RU" sz="4000" smtClean="0">
              <a:solidFill>
                <a:srgbClr val="C00000"/>
              </a:solidFill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605" b="31444"/>
          <a:stretch>
            <a:fillRect/>
          </a:stretch>
        </p:blipFill>
        <p:spPr>
          <a:xfrm>
            <a:off x="207963" y="1325563"/>
            <a:ext cx="8731250" cy="4318000"/>
          </a:xfr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Выводы: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Диэлектрики - это вещества, не содержащие свободных заряженных частиц.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В полярных диэлектриках молекулы являются диполями, в которых центры распределения положительных и отрицательных зарядов не совпадают.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Неполярные диэлектрики состоят из атомов или молекул, у которых центры распределения положительных и отрицательных зарядов совпадают.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При поляризации молекулы диэлектрика ориентируются по внешнему электрическому полю.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Диэлектрическая проницаемость характеризует способность диэлектрика к ослаблению внешнего поля</a:t>
            </a:r>
            <a:r>
              <a:rPr lang="ru-RU" sz="2400" dirty="0" smtClean="0">
                <a:solidFill>
                  <a:srgbClr val="002060"/>
                </a:solidFill>
              </a:rPr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Выводы: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/>
          </a:bodyPr>
          <a:lstStyle/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Тепловое движение влияет на поляризацию полярных диэлектриков.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Главное отличие проводников от диэлектриков - наличие свободных зарядов, которые могут перемещаться под действием кулоновских сил.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Внутри заряженного проводника электростатическое поле отсутствует.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Потенциал внутри проводника постоянен.</a:t>
            </a:r>
          </a:p>
          <a:p>
            <a:pPr marL="274320" indent="-274320" algn="just" fontAlgn="auto">
              <a:spcAft>
                <a:spcPts val="0"/>
              </a:spcAft>
              <a:buFont typeface="Wingdings 2"/>
              <a:buChar char=""/>
              <a:defRPr/>
            </a:pPr>
            <a:r>
              <a:rPr lang="ru-RU" sz="2400" spc="20" dirty="0" smtClean="0">
                <a:solidFill>
                  <a:srgbClr val="002060"/>
                </a:solidFill>
              </a:rPr>
              <a:t>Напряженность электростатического поля перпендикулярна поверхности проводника. Поверхность проводника является эквипотенциальной</a:t>
            </a:r>
            <a:r>
              <a:rPr lang="ru-RU" sz="1800" dirty="0" smtClean="0">
                <a:solidFill>
                  <a:srgbClr val="002060"/>
                </a:solidFill>
              </a:rPr>
              <a:t>.</a:t>
            </a:r>
            <a:endParaRPr lang="en-US" sz="18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19146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Полярные диэлектрики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1266" name="Содержимое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197493"/>
          </a:xfrm>
        </p:spPr>
        <p:txBody>
          <a:bodyPr/>
          <a:lstStyle/>
          <a:p>
            <a:pPr algn="just">
              <a:buNone/>
            </a:pPr>
            <a:r>
              <a:rPr lang="ru-RU" sz="2800" dirty="0" smtClean="0">
                <a:solidFill>
                  <a:srgbClr val="002060"/>
                </a:solidFill>
              </a:rPr>
              <a:t>В </a:t>
            </a:r>
            <a:r>
              <a:rPr lang="ru-RU" sz="2800" b="1" dirty="0" smtClean="0">
                <a:solidFill>
                  <a:srgbClr val="002060"/>
                </a:solidFill>
              </a:rPr>
              <a:t>полярных диэлектриках молекулы являются диполями, в которых центры распределения положительных и отрицательных зарядов не </a:t>
            </a:r>
            <a:r>
              <a:rPr lang="ru-RU" sz="2800" b="1" dirty="0" smtClean="0">
                <a:solidFill>
                  <a:srgbClr val="002060"/>
                </a:solidFill>
              </a:rPr>
              <a:t>совпадают. </a:t>
            </a:r>
            <a:r>
              <a:rPr lang="ru-RU" sz="3200" dirty="0" smtClean="0">
                <a:solidFill>
                  <a:srgbClr val="002060"/>
                </a:solidFill>
              </a:rPr>
              <a:t>К </a:t>
            </a:r>
            <a:r>
              <a:rPr lang="ru-RU" sz="3200" dirty="0" smtClean="0">
                <a:solidFill>
                  <a:srgbClr val="002060"/>
                </a:solidFill>
              </a:rPr>
              <a:t>таким диэлектрикам относятся спирт, вода, </a:t>
            </a:r>
            <a:r>
              <a:rPr lang="ru-RU" sz="3200" dirty="0" smtClean="0">
                <a:solidFill>
                  <a:srgbClr val="002060"/>
                </a:solidFill>
              </a:rPr>
              <a:t>аммиак.</a:t>
            </a:r>
          </a:p>
          <a:p>
            <a:pPr algn="just">
              <a:buNone/>
            </a:pPr>
            <a:endParaRPr lang="ru-RU" sz="3200" dirty="0" smtClean="0">
              <a:solidFill>
                <a:srgbClr val="002060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2647" t="2525" r="1463" b="34338"/>
          <a:stretch>
            <a:fillRect/>
          </a:stretch>
        </p:blipFill>
        <p:spPr>
          <a:xfrm>
            <a:off x="557213" y="3143248"/>
            <a:ext cx="8015287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3339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Неполярные диэлектрики</a:t>
            </a:r>
            <a:endParaRPr lang="ru-RU" dirty="0" smtClean="0">
              <a:solidFill>
                <a:srgbClr val="C00000"/>
              </a:solidFill>
            </a:endParaRPr>
          </a:p>
        </p:txBody>
      </p:sp>
      <p:sp>
        <p:nvSpPr>
          <p:cNvPr id="13314" name="Содержимое 2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483245"/>
          </a:xfrm>
        </p:spPr>
        <p:txBody>
          <a:bodyPr/>
          <a:lstStyle/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Неполярные диэлектрики состоят из атомов </a:t>
            </a:r>
            <a:r>
              <a:rPr lang="ru-RU" sz="2800" b="1" dirty="0" smtClean="0">
                <a:solidFill>
                  <a:srgbClr val="002060"/>
                </a:solidFill>
              </a:rPr>
              <a:t>или молекул</a:t>
            </a:r>
            <a:r>
              <a:rPr lang="ru-RU" sz="2800" b="1" dirty="0" smtClean="0">
                <a:solidFill>
                  <a:srgbClr val="002060"/>
                </a:solidFill>
              </a:rPr>
              <a:t>, у которых центры распределения положительных и отрицательных зарядов </a:t>
            </a:r>
            <a:r>
              <a:rPr lang="ru-RU" sz="2800" b="1" dirty="0" smtClean="0">
                <a:solidFill>
                  <a:srgbClr val="002060"/>
                </a:solidFill>
              </a:rPr>
              <a:t>совпадают. </a:t>
            </a:r>
            <a:r>
              <a:rPr lang="ru-RU" sz="2800" dirty="0" smtClean="0">
                <a:solidFill>
                  <a:srgbClr val="002060"/>
                </a:solidFill>
              </a:rPr>
              <a:t>К </a:t>
            </a:r>
            <a:r>
              <a:rPr lang="ru-RU" sz="2800" dirty="0" smtClean="0">
                <a:solidFill>
                  <a:srgbClr val="002060"/>
                </a:solidFill>
              </a:rPr>
              <a:t>таким веществам относятся инертные газы, водород, кислород, полиэтилен и др.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14487" t="4105" r="15669" b="4349"/>
          <a:stretch>
            <a:fillRect/>
          </a:stretch>
        </p:blipFill>
        <p:spPr>
          <a:xfrm>
            <a:off x="2000232" y="2928935"/>
            <a:ext cx="5000660" cy="39290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Поляризация диэлектриков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190" y="1935163"/>
            <a:ext cx="3786214" cy="4389437"/>
          </a:xfr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1571612"/>
            <a:ext cx="485775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Если диэлектрик поместить во внешнее электрическое поле, то происходит </a:t>
            </a:r>
            <a:r>
              <a:rPr lang="ru-RU" b="1" u="sng" dirty="0">
                <a:solidFill>
                  <a:srgbClr val="002060"/>
                </a:solidFill>
              </a:rPr>
              <a:t>поляризация диэлектрика</a:t>
            </a:r>
            <a:r>
              <a:rPr lang="ru-RU" b="1" dirty="0">
                <a:solidFill>
                  <a:srgbClr val="002060"/>
                </a:solidFill>
              </a:rPr>
              <a:t>. </a:t>
            </a:r>
            <a:r>
              <a:rPr lang="ru-RU" dirty="0">
                <a:solidFill>
                  <a:srgbClr val="002060"/>
                </a:solidFill>
              </a:rPr>
              <a:t>При этом процессе </a:t>
            </a:r>
            <a:r>
              <a:rPr lang="ru-RU" b="1" i="1" dirty="0">
                <a:solidFill>
                  <a:srgbClr val="002060"/>
                </a:solidFill>
              </a:rPr>
              <a:t>молекулы диэлектрика ориентируются по внешнему электрическому полю</a:t>
            </a:r>
            <a:r>
              <a:rPr lang="ru-RU" dirty="0">
                <a:solidFill>
                  <a:srgbClr val="002060"/>
                </a:solidFill>
              </a:rPr>
              <a:t>. На противоположных поверхностях диполя появляются связанные заряды.</a:t>
            </a: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Это приводит к тому, что в диэлектриках возникает свое электрическое поле, направленное против внешнего, и в сумме поле внутри диэлектрика будет меньше внешнего.</a:t>
            </a:r>
          </a:p>
          <a:p>
            <a:pPr marL="274320" indent="-274320" algn="just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002060"/>
                </a:solidFill>
              </a:rPr>
              <a:t>Диэлектрическая проницаемость, о которой мы говорили раньше, характеризует способность диэлектрика к ослаблению внешнего поля.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329642" cy="14287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Поляризация полярных диэлектриков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7410" name="Содержимое 3"/>
          <p:cNvSpPr>
            <a:spLocks noGrp="1"/>
          </p:cNvSpPr>
          <p:nvPr>
            <p:ph idx="1"/>
          </p:nvPr>
        </p:nvSpPr>
        <p:spPr>
          <a:xfrm>
            <a:off x="0" y="1357313"/>
            <a:ext cx="5000628" cy="550068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В полярных диэлектриках </a:t>
            </a:r>
            <a:r>
              <a:rPr lang="ru-RU" sz="1800" b="1" dirty="0" smtClean="0">
                <a:solidFill>
                  <a:srgbClr val="002060"/>
                </a:solidFill>
              </a:rPr>
              <a:t>поляризация происходит в результате  переориентации  диполей. </a:t>
            </a:r>
          </a:p>
          <a:p>
            <a:pPr algn="just"/>
            <a:r>
              <a:rPr lang="ru-RU" sz="1800" dirty="0" smtClean="0">
                <a:solidFill>
                  <a:srgbClr val="002060"/>
                </a:solidFill>
              </a:rPr>
              <a:t>Когда нет внешнего поля, диполи сориентированы хаотично и суммарное поле внутри вещества равно нулю. Во внешнем поле под действием кулоновских сил происходит поворот диполей. Воздействие внешнего электрического поля испытывают все молекулы диэлектрика. Это приводит к тому, что в диэлектрике возникает собственное электрическое поле. Электрическое поле внутри диэлектриков будет ослаблено по сравнению с внешним полем </a:t>
            </a:r>
            <a:r>
              <a:rPr lang="ru-RU" sz="1800" b="1" dirty="0" smtClean="0">
                <a:solidFill>
                  <a:srgbClr val="002060"/>
                </a:solidFill>
              </a:rPr>
              <a:t>Е. Наряду с ориентирующим действием кулоновских сил, дипольные молекулы находятся под влиянием теплового движения. </a:t>
            </a:r>
            <a:r>
              <a:rPr lang="ru-RU" sz="1800" dirty="0" smtClean="0">
                <a:solidFill>
                  <a:srgbClr val="002060"/>
                </a:solidFill>
              </a:rPr>
              <a:t>Тепловое движение стремится нарушить ориентацию диполей.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5016" t="2525" r="5016" b="4349"/>
          <a:stretch>
            <a:fillRect/>
          </a:stretch>
        </p:blipFill>
        <p:spPr>
          <a:xfrm>
            <a:off x="5000628" y="1428750"/>
            <a:ext cx="4143372" cy="507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1428736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Поляризация неполярных диэлектриков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19458" name="Содержимое 3"/>
          <p:cNvSpPr>
            <a:spLocks noGrp="1"/>
          </p:cNvSpPr>
          <p:nvPr>
            <p:ph idx="1"/>
          </p:nvPr>
        </p:nvSpPr>
        <p:spPr>
          <a:xfrm>
            <a:off x="0" y="1714488"/>
            <a:ext cx="3643306" cy="4525963"/>
          </a:xfrm>
        </p:spPr>
        <p:txBody>
          <a:bodyPr>
            <a:normAutofit/>
          </a:bodyPr>
          <a:lstStyle/>
          <a:p>
            <a:pPr algn="just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Когда неполярный диэлектрик помещают во внешнее электрическое поле, происходит перераспределение зарядов внутри молекул таким образом, что в целом в диэлектрике появляется собственное поле. </a:t>
            </a:r>
          </a:p>
          <a:p>
            <a:pPr algn="just">
              <a:buFont typeface="Arial" charset="0"/>
              <a:buChar char="•"/>
            </a:pPr>
            <a:r>
              <a:rPr lang="ru-RU" sz="2000" dirty="0" smtClean="0">
                <a:solidFill>
                  <a:srgbClr val="002060"/>
                </a:solidFill>
              </a:rPr>
              <a:t>В отличие от полярных диэлектриков, здесь нет влияния теплового движения на процесс поляризации.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 l="781" t="2605" r="781" b="3645"/>
          <a:stretch>
            <a:fillRect/>
          </a:stretch>
        </p:blipFill>
        <p:spPr>
          <a:xfrm>
            <a:off x="3643306" y="1357313"/>
            <a:ext cx="5500694" cy="5072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29642" cy="1285884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/>
            </a:r>
            <a:br>
              <a:rPr lang="ru-RU" b="1" smtClean="0">
                <a:solidFill>
                  <a:srgbClr val="C00000"/>
                </a:solidFill>
              </a:rPr>
            </a:br>
            <a:r>
              <a:rPr lang="ru-RU" sz="4400" spc="0" smtClean="0">
                <a:solidFill>
                  <a:srgbClr val="C00000"/>
                </a:solidFill>
              </a:rPr>
              <a:t>Диэлектрическая проницаемость среды</a:t>
            </a:r>
            <a:endParaRPr lang="ru-RU" spc="0" smtClean="0">
              <a:solidFill>
                <a:srgbClr val="C00000"/>
              </a:solidFill>
            </a:endParaRPr>
          </a:p>
        </p:txBody>
      </p:sp>
      <p:sp>
        <p:nvSpPr>
          <p:cNvPr id="5" name="Text Box 23"/>
          <p:cNvSpPr>
            <a:spLocks noGrp="1" noChangeArrowheads="1"/>
          </p:cNvSpPr>
          <p:nvPr>
            <p:ph idx="1"/>
          </p:nvPr>
        </p:nvSpPr>
        <p:spPr>
          <a:xfrm>
            <a:off x="457200" y="1785938"/>
            <a:ext cx="8229600" cy="3354387"/>
          </a:xfrm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smtClean="0">
                <a:solidFill>
                  <a:srgbClr val="002060"/>
                </a:solidFill>
              </a:rPr>
              <a:t>Е</a:t>
            </a:r>
            <a:r>
              <a:rPr lang="ru-RU" sz="1800" b="1" smtClean="0">
                <a:solidFill>
                  <a:srgbClr val="002060"/>
                </a:solidFill>
              </a:rPr>
              <a:t>о</a:t>
            </a:r>
            <a:r>
              <a:rPr lang="ru-RU" sz="2800" smtClean="0">
                <a:solidFill>
                  <a:srgbClr val="002060"/>
                </a:solidFill>
              </a:rPr>
              <a:t> -напряжённость электрического поля в вакууме</a:t>
            </a:r>
          </a:p>
          <a:p>
            <a:pPr>
              <a:spcBef>
                <a:spcPct val="50000"/>
              </a:spcBef>
            </a:pPr>
            <a:r>
              <a:rPr lang="ru-RU" sz="3600" b="1" smtClean="0">
                <a:solidFill>
                  <a:srgbClr val="002060"/>
                </a:solidFill>
              </a:rPr>
              <a:t>Е</a:t>
            </a:r>
            <a:r>
              <a:rPr lang="ru-RU" sz="2800" b="1" smtClean="0">
                <a:solidFill>
                  <a:srgbClr val="002060"/>
                </a:solidFill>
              </a:rPr>
              <a:t> -</a:t>
            </a:r>
            <a:r>
              <a:rPr lang="ru-RU" sz="2800" smtClean="0">
                <a:solidFill>
                  <a:srgbClr val="002060"/>
                </a:solidFill>
              </a:rPr>
              <a:t> напряжённость электрического поля в        диэлектрике</a:t>
            </a:r>
          </a:p>
          <a:p>
            <a:pPr>
              <a:spcBef>
                <a:spcPct val="50000"/>
              </a:spcBef>
            </a:pPr>
            <a:r>
              <a:rPr lang="en-US" sz="4400" b="1" i="1" smtClean="0">
                <a:solidFill>
                  <a:srgbClr val="002060"/>
                </a:solidFill>
                <a:latin typeface="Symbol" pitchFamily="18" charset="2"/>
                <a:sym typeface="Symbol" pitchFamily="18" charset="2"/>
              </a:rPr>
              <a:t></a:t>
            </a:r>
            <a:r>
              <a:rPr lang="ru-RU" sz="4400" b="1" i="1" smtClean="0">
                <a:solidFill>
                  <a:srgbClr val="002060"/>
                </a:solidFill>
                <a:latin typeface="Symbol" pitchFamily="18" charset="2"/>
                <a:sym typeface="Symbol" pitchFamily="18" charset="2"/>
              </a:rPr>
              <a:t> </a:t>
            </a:r>
            <a:r>
              <a:rPr lang="ru-RU" sz="2800" smtClean="0">
                <a:solidFill>
                  <a:srgbClr val="002060"/>
                </a:solidFill>
              </a:rPr>
              <a:t>-диэлектрическая проницаемость среды</a:t>
            </a:r>
          </a:p>
        </p:txBody>
      </p:sp>
      <p:grpSp>
        <p:nvGrpSpPr>
          <p:cNvPr id="3" name="Группа 6"/>
          <p:cNvGrpSpPr/>
          <p:nvPr/>
        </p:nvGrpSpPr>
        <p:grpSpPr>
          <a:xfrm>
            <a:off x="3428992" y="5072074"/>
            <a:ext cx="2159000" cy="1296988"/>
            <a:chOff x="2268538" y="4508500"/>
            <a:chExt cx="2159000" cy="1296988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8" name="Rectangle 32"/>
            <p:cNvSpPr>
              <a:spLocks noChangeArrowheads="1"/>
            </p:cNvSpPr>
            <p:nvPr/>
          </p:nvSpPr>
          <p:spPr bwMode="auto">
            <a:xfrm>
              <a:off x="2268538" y="4508500"/>
              <a:ext cx="2159000" cy="1296988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Text Box 26"/>
            <p:cNvSpPr txBox="1">
              <a:spLocks noChangeArrowheads="1"/>
            </p:cNvSpPr>
            <p:nvPr/>
          </p:nvSpPr>
          <p:spPr bwMode="auto">
            <a:xfrm>
              <a:off x="2411413" y="4508500"/>
              <a:ext cx="865187" cy="9144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5400" i="1" dirty="0">
                  <a:solidFill>
                    <a:schemeClr val="accent5">
                      <a:lumMod val="50000"/>
                    </a:schemeClr>
                  </a:solidFill>
                  <a:sym typeface="Symbol" pitchFamily="18" charset="2"/>
                </a:rPr>
                <a:t></a:t>
              </a:r>
              <a:endParaRPr lang="ru-RU" sz="5400" i="1" dirty="0">
                <a:solidFill>
                  <a:schemeClr val="accent5">
                    <a:lumMod val="50000"/>
                  </a:schemeClr>
                </a:solidFill>
                <a:sym typeface="Symbol" pitchFamily="18" charset="2"/>
              </a:endParaRPr>
            </a:p>
          </p:txBody>
        </p:sp>
        <p:sp>
          <p:nvSpPr>
            <p:cNvPr id="10" name="Text Box 28"/>
            <p:cNvSpPr txBox="1">
              <a:spLocks noChangeArrowheads="1"/>
            </p:cNvSpPr>
            <p:nvPr/>
          </p:nvSpPr>
          <p:spPr bwMode="auto">
            <a:xfrm>
              <a:off x="2843213" y="4797425"/>
              <a:ext cx="433387" cy="519113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800" b="1" dirty="0">
                  <a:solidFill>
                    <a:schemeClr val="accent5">
                      <a:lumMod val="50000"/>
                    </a:schemeClr>
                  </a:solidFill>
                </a:rPr>
                <a:t>=</a:t>
              </a:r>
            </a:p>
          </p:txBody>
        </p:sp>
        <p:sp>
          <p:nvSpPr>
            <p:cNvPr id="11" name="Text Box 30"/>
            <p:cNvSpPr txBox="1">
              <a:spLocks noChangeArrowheads="1"/>
            </p:cNvSpPr>
            <p:nvPr/>
          </p:nvSpPr>
          <p:spPr bwMode="auto">
            <a:xfrm>
              <a:off x="3276600" y="4508500"/>
              <a:ext cx="920764" cy="64633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3600" b="1" dirty="0" err="1">
                  <a:solidFill>
                    <a:schemeClr val="accent5">
                      <a:lumMod val="50000"/>
                    </a:schemeClr>
                  </a:solidFill>
                </a:rPr>
                <a:t>Е</a:t>
              </a:r>
              <a:r>
                <a:rPr lang="ru-RU" b="1" dirty="0" err="1">
                  <a:solidFill>
                    <a:schemeClr val="accent5">
                      <a:lumMod val="50000"/>
                    </a:schemeClr>
                  </a:solidFill>
                </a:rPr>
                <a:t>о</a:t>
              </a:r>
              <a:r>
                <a:rPr lang="ru-RU" sz="2400" b="1" dirty="0">
                  <a:solidFill>
                    <a:schemeClr val="accent5">
                      <a:lumMod val="50000"/>
                    </a:schemeClr>
                  </a:solidFill>
                </a:rPr>
                <a:t> </a:t>
              </a:r>
              <a:endParaRPr lang="ru-RU" b="1" dirty="0">
                <a:solidFill>
                  <a:schemeClr val="accent5">
                    <a:lumMod val="50000"/>
                  </a:schemeClr>
                </a:solidFill>
              </a:endParaRPr>
            </a:p>
          </p:txBody>
        </p:sp>
      </p:grpSp>
      <p:sp>
        <p:nvSpPr>
          <p:cNvPr id="12" name="Прямоугольник 11"/>
          <p:cNvSpPr/>
          <p:nvPr/>
        </p:nvSpPr>
        <p:spPr>
          <a:xfrm>
            <a:off x="4429125" y="5643563"/>
            <a:ext cx="692150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</a:rPr>
              <a:t>Е </a:t>
            </a:r>
            <a:endParaRPr lang="ru-RU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Line 29"/>
          <p:cNvSpPr>
            <a:spLocks noChangeShapeType="1"/>
          </p:cNvSpPr>
          <p:nvPr/>
        </p:nvSpPr>
        <p:spPr bwMode="auto">
          <a:xfrm>
            <a:off x="4357688" y="5643563"/>
            <a:ext cx="792162" cy="0"/>
          </a:xfrm>
          <a:prstGeom prst="line">
            <a:avLst/>
          </a:prstGeom>
          <a:noFill/>
          <a:ln w="38100">
            <a:solidFill>
              <a:schemeClr val="accent5">
                <a:lumMod val="50000"/>
              </a:schemeClr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b="1" smtClean="0">
                <a:solidFill>
                  <a:srgbClr val="C00000"/>
                </a:solidFill>
              </a:rPr>
              <a:t>Проводники</a:t>
            </a:r>
            <a:endParaRPr lang="ru-RU" smtClean="0">
              <a:solidFill>
                <a:srgbClr val="C00000"/>
              </a:solidFill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mtClean="0">
                <a:solidFill>
                  <a:srgbClr val="002060"/>
                </a:solidFill>
              </a:rPr>
              <a:t>Главное </a:t>
            </a:r>
            <a:r>
              <a:rPr lang="ru-RU" u="sng" smtClean="0">
                <a:solidFill>
                  <a:srgbClr val="002060"/>
                </a:solidFill>
              </a:rPr>
              <a:t>отличие</a:t>
            </a:r>
            <a:r>
              <a:rPr lang="ru-RU" smtClean="0">
                <a:solidFill>
                  <a:srgbClr val="002060"/>
                </a:solidFill>
              </a:rPr>
              <a:t> </a:t>
            </a:r>
            <a:r>
              <a:rPr lang="ru-RU" b="1" smtClean="0">
                <a:solidFill>
                  <a:srgbClr val="002060"/>
                </a:solidFill>
              </a:rPr>
              <a:t>проводников от диэлектриков - </a:t>
            </a:r>
            <a:r>
              <a:rPr lang="ru-RU" b="1" i="1" smtClean="0">
                <a:solidFill>
                  <a:srgbClr val="002060"/>
                </a:solidFill>
              </a:rPr>
              <a:t>наличие свободных зарядов, которые могут перемещаться под действием кулоновских сил. </a:t>
            </a:r>
          </a:p>
          <a:p>
            <a:pPr algn="just"/>
            <a:r>
              <a:rPr lang="ru-RU" smtClean="0">
                <a:solidFill>
                  <a:srgbClr val="002060"/>
                </a:solidFill>
              </a:rPr>
              <a:t>Это свойство проводников позволяет объяснить их поведение в электрическом поле.</a:t>
            </a:r>
          </a:p>
          <a:p>
            <a:endParaRPr lang="ru-RU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1357313" y="1428750"/>
            <a:ext cx="6121400" cy="4752975"/>
          </a:xfrm>
          <a:prstGeom prst="rect">
            <a:avLst/>
          </a:prstGeom>
          <a:solidFill>
            <a:schemeClr val="accent4">
              <a:lumMod val="50000"/>
              <a:alpha val="6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2464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</a:rPr>
              <a:t>Проводники</a:t>
            </a:r>
            <a:endParaRPr lang="ru-RU" dirty="0" smtClean="0">
              <a:solidFill>
                <a:srgbClr val="C00000"/>
              </a:solidFill>
            </a:endParaRPr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2143125" y="1857375"/>
            <a:ext cx="5018088" cy="3867150"/>
            <a:chOff x="1547813" y="1989138"/>
            <a:chExt cx="5018087" cy="3867150"/>
          </a:xfrm>
        </p:grpSpPr>
        <p:sp>
          <p:nvSpPr>
            <p:cNvPr id="23560" name="Oval 6"/>
            <p:cNvSpPr>
              <a:spLocks noChangeArrowheads="1"/>
            </p:cNvSpPr>
            <p:nvPr/>
          </p:nvSpPr>
          <p:spPr bwMode="auto">
            <a:xfrm>
              <a:off x="3635375" y="1989138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/>
                <a:t>+</a:t>
              </a:r>
              <a:endParaRPr lang="ru-RU" sz="4800"/>
            </a:p>
          </p:txBody>
        </p:sp>
        <p:sp>
          <p:nvSpPr>
            <p:cNvPr id="23561" name="Oval 7"/>
            <p:cNvSpPr>
              <a:spLocks noChangeArrowheads="1"/>
            </p:cNvSpPr>
            <p:nvPr/>
          </p:nvSpPr>
          <p:spPr bwMode="auto">
            <a:xfrm>
              <a:off x="1547813" y="3429000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/>
                <a:t>+</a:t>
              </a:r>
              <a:endParaRPr lang="ru-RU" sz="4800"/>
            </a:p>
          </p:txBody>
        </p:sp>
        <p:sp>
          <p:nvSpPr>
            <p:cNvPr id="23562" name="Oval 8"/>
            <p:cNvSpPr>
              <a:spLocks noChangeArrowheads="1"/>
            </p:cNvSpPr>
            <p:nvPr/>
          </p:nvSpPr>
          <p:spPr bwMode="auto">
            <a:xfrm>
              <a:off x="3563938" y="4941888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/>
                <a:t>+</a:t>
              </a:r>
              <a:endParaRPr lang="ru-RU" sz="4800"/>
            </a:p>
          </p:txBody>
        </p:sp>
        <p:sp>
          <p:nvSpPr>
            <p:cNvPr id="23563" name="Oval 9"/>
            <p:cNvSpPr>
              <a:spLocks noChangeArrowheads="1"/>
            </p:cNvSpPr>
            <p:nvPr/>
          </p:nvSpPr>
          <p:spPr bwMode="auto">
            <a:xfrm>
              <a:off x="5651500" y="2060575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/>
                <a:t>+</a:t>
              </a:r>
              <a:endParaRPr lang="ru-RU" sz="4800"/>
            </a:p>
          </p:txBody>
        </p:sp>
        <p:sp>
          <p:nvSpPr>
            <p:cNvPr id="23564" name="Oval 10"/>
            <p:cNvSpPr>
              <a:spLocks noChangeArrowheads="1"/>
            </p:cNvSpPr>
            <p:nvPr/>
          </p:nvSpPr>
          <p:spPr bwMode="auto">
            <a:xfrm>
              <a:off x="5580063" y="4941888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/>
                <a:t>+</a:t>
              </a:r>
              <a:endParaRPr lang="ru-RU" sz="4800"/>
            </a:p>
          </p:txBody>
        </p:sp>
        <p:sp>
          <p:nvSpPr>
            <p:cNvPr id="23565" name="Oval 11"/>
            <p:cNvSpPr>
              <a:spLocks noChangeArrowheads="1"/>
            </p:cNvSpPr>
            <p:nvPr/>
          </p:nvSpPr>
          <p:spPr bwMode="auto">
            <a:xfrm>
              <a:off x="3563938" y="3357563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/>
                <a:t>+</a:t>
              </a:r>
              <a:endParaRPr lang="ru-RU" sz="4800" dirty="0"/>
            </a:p>
          </p:txBody>
        </p:sp>
        <p:sp>
          <p:nvSpPr>
            <p:cNvPr id="23566" name="Oval 13"/>
            <p:cNvSpPr>
              <a:spLocks noChangeArrowheads="1"/>
            </p:cNvSpPr>
            <p:nvPr/>
          </p:nvSpPr>
          <p:spPr bwMode="auto">
            <a:xfrm>
              <a:off x="1547813" y="4868863"/>
              <a:ext cx="914400" cy="936625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/>
                <a:t>+</a:t>
              </a:r>
              <a:endParaRPr lang="ru-RU" sz="4800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476501" y="4632326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119438" y="4203701"/>
              <a:ext cx="360363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5334000" y="4203701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2762251" y="3203576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2833688" y="5346701"/>
              <a:ext cx="360363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2833688" y="2274888"/>
              <a:ext cx="360363" cy="3603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21" name="Oval 21"/>
            <p:cNvSpPr>
              <a:spLocks noChangeArrowheads="1"/>
            </p:cNvSpPr>
            <p:nvPr/>
          </p:nvSpPr>
          <p:spPr bwMode="auto">
            <a:xfrm>
              <a:off x="5003800" y="5229226"/>
              <a:ext cx="360362" cy="360362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 dirty="0"/>
                <a:t>-</a:t>
              </a:r>
              <a:endParaRPr lang="ru-RU" sz="3600" dirty="0"/>
            </a:p>
          </p:txBody>
        </p:sp>
        <p:sp>
          <p:nvSpPr>
            <p:cNvPr id="22" name="Oval 22"/>
            <p:cNvSpPr>
              <a:spLocks noChangeArrowheads="1"/>
            </p:cNvSpPr>
            <p:nvPr/>
          </p:nvSpPr>
          <p:spPr bwMode="auto">
            <a:xfrm>
              <a:off x="5762625" y="3417888"/>
              <a:ext cx="360362" cy="360363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defRPr/>
              </a:pPr>
              <a:r>
                <a:rPr lang="en-US" sz="3600"/>
                <a:t>-</a:t>
              </a:r>
              <a:endParaRPr lang="ru-RU" sz="3600"/>
            </a:p>
          </p:txBody>
        </p:sp>
        <p:sp>
          <p:nvSpPr>
            <p:cNvPr id="23575" name="Oval 5"/>
            <p:cNvSpPr>
              <a:spLocks noChangeArrowheads="1"/>
            </p:cNvSpPr>
            <p:nvPr/>
          </p:nvSpPr>
          <p:spPr bwMode="auto">
            <a:xfrm>
              <a:off x="1619250" y="2060575"/>
              <a:ext cx="914400" cy="914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6600" dirty="0"/>
                <a:t>+</a:t>
              </a:r>
              <a:endParaRPr lang="ru-RU" sz="4800" dirty="0"/>
            </a:p>
          </p:txBody>
        </p:sp>
      </p:grpSp>
      <p:sp>
        <p:nvSpPr>
          <p:cNvPr id="25" name="Oval 22"/>
          <p:cNvSpPr>
            <a:spLocks noChangeArrowheads="1"/>
          </p:cNvSpPr>
          <p:nvPr/>
        </p:nvSpPr>
        <p:spPr bwMode="auto">
          <a:xfrm>
            <a:off x="5572125" y="2500313"/>
            <a:ext cx="360363" cy="3603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dirty="0"/>
              <a:t>-</a:t>
            </a:r>
            <a:endParaRPr lang="ru-RU" sz="3600" dirty="0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1714500" y="2786063"/>
            <a:ext cx="360363" cy="3603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/>
              <a:t>-</a:t>
            </a:r>
            <a:endParaRPr lang="ru-RU" sz="3600"/>
          </a:p>
        </p:txBody>
      </p:sp>
      <p:sp>
        <p:nvSpPr>
          <p:cNvPr id="27" name="Oval 22"/>
          <p:cNvSpPr>
            <a:spLocks noChangeArrowheads="1"/>
          </p:cNvSpPr>
          <p:nvPr/>
        </p:nvSpPr>
        <p:spPr bwMode="auto">
          <a:xfrm>
            <a:off x="1643063" y="4357688"/>
            <a:ext cx="360362" cy="360362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en-US" sz="3600" dirty="0"/>
              <a:t>-</a:t>
            </a:r>
            <a:endParaRPr lang="ru-RU" sz="36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708</Words>
  <Application>Microsoft Office PowerPoint</Application>
  <PresentationFormat>Экран (4:3)</PresentationFormat>
  <Paragraphs>95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Поляризация диэлектриков</vt:lpstr>
      <vt:lpstr>Полярные диэлектрики</vt:lpstr>
      <vt:lpstr>Неполярные диэлектрики</vt:lpstr>
      <vt:lpstr>Поляризация диэлектриков</vt:lpstr>
      <vt:lpstr>Поляризация полярных диэлектриков</vt:lpstr>
      <vt:lpstr>Поляризация неполярных диэлектриков</vt:lpstr>
      <vt:lpstr> Диэлектрическая проницаемость среды</vt:lpstr>
      <vt:lpstr>Проводники</vt:lpstr>
      <vt:lpstr>Проводники</vt:lpstr>
      <vt:lpstr>Внутри заряженных проводников поле равно нулю</vt:lpstr>
      <vt:lpstr>Металлический проводник в электростатическом поле</vt:lpstr>
      <vt:lpstr>Внутри заряженных проводников поле равно нулю</vt:lpstr>
      <vt:lpstr>Явление электростатической индукции</vt:lpstr>
      <vt:lpstr>Явление электростатической индукции</vt:lpstr>
      <vt:lpstr>Выводы: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Поляризация диэлектриков</dc:title>
  <dc:creator>~</dc:creator>
  <cp:lastModifiedBy>~</cp:lastModifiedBy>
  <cp:revision>5</cp:revision>
  <dcterms:created xsi:type="dcterms:W3CDTF">2016-03-13T08:11:10Z</dcterms:created>
  <dcterms:modified xsi:type="dcterms:W3CDTF">2016-03-13T09:00:34Z</dcterms:modified>
</cp:coreProperties>
</file>