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71" r:id="rId12"/>
    <p:sldId id="266" r:id="rId13"/>
    <p:sldId id="267" r:id="rId14"/>
    <p:sldId id="269" r:id="rId15"/>
    <p:sldId id="282" r:id="rId16"/>
    <p:sldId id="272" r:id="rId17"/>
    <p:sldId id="281" r:id="rId18"/>
    <p:sldId id="283" r:id="rId19"/>
    <p:sldId id="284" r:id="rId20"/>
    <p:sldId id="285" r:id="rId21"/>
    <p:sldId id="286" r:id="rId22"/>
    <p:sldId id="274" r:id="rId23"/>
    <p:sldId id="287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660"/>
  </p:normalViewPr>
  <p:slideViewPr>
    <p:cSldViewPr>
      <p:cViewPr varScale="1">
        <p:scale>
          <a:sx n="82" d="100"/>
          <a:sy n="82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7E9031-9D66-4251-B2AD-4AFB94484C9B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07A189-38A7-4845-8D1E-1155E6B5D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E9031-9D66-4251-B2AD-4AFB94484C9B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7A189-38A7-4845-8D1E-1155E6B5D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E9031-9D66-4251-B2AD-4AFB94484C9B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7A189-38A7-4845-8D1E-1155E6B5D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B00A0A1E-70E9-4F9F-BE21-517342A273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84EE86DC-A873-4BD2-976E-F90E8650A9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DE9870A7-2565-4B9B-8864-A2EEA7059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204EEB53-863D-4859-B150-56C25AAC7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232D0337-B2E7-4C24-87A2-E1CC077601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E9031-9D66-4251-B2AD-4AFB94484C9B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7A189-38A7-4845-8D1E-1155E6B5D0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E9031-9D66-4251-B2AD-4AFB94484C9B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7A189-38A7-4845-8D1E-1155E6B5D0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E9031-9D66-4251-B2AD-4AFB94484C9B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7A189-38A7-4845-8D1E-1155E6B5D0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E9031-9D66-4251-B2AD-4AFB94484C9B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7A189-38A7-4845-8D1E-1155E6B5D0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E9031-9D66-4251-B2AD-4AFB94484C9B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7A189-38A7-4845-8D1E-1155E6B5D0B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E9031-9D66-4251-B2AD-4AFB94484C9B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7A189-38A7-4845-8D1E-1155E6B5D0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7E9031-9D66-4251-B2AD-4AFB94484C9B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7A189-38A7-4845-8D1E-1155E6B5D0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7E9031-9D66-4251-B2AD-4AFB94484C9B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07A189-38A7-4845-8D1E-1155E6B5D0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7E9031-9D66-4251-B2AD-4AFB94484C9B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07A189-38A7-4845-8D1E-1155E6B5D0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fizika-class.narod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29"/>
            <a:ext cx="7772400" cy="1857387"/>
          </a:xfrm>
        </p:spPr>
        <p:txBody>
          <a:bodyPr/>
          <a:lstStyle/>
          <a:p>
            <a:r>
              <a:rPr lang="ru-RU" dirty="0">
                <a:solidFill>
                  <a:schemeClr val="hlink"/>
                </a:solidFill>
              </a:rPr>
              <a:t>Материальная точка. Система отсчета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27081" t="42001" r="23047" b="22882"/>
          <a:stretch>
            <a:fillRect/>
          </a:stretch>
        </p:blipFill>
        <p:spPr bwMode="auto">
          <a:xfrm>
            <a:off x="0" y="2276475"/>
            <a:ext cx="9145588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Тело движется поступательно, если все его точки движутся одинаково</a:t>
            </a:r>
            <a:r>
              <a:rPr lang="ru-RU"/>
              <a:t>.</a:t>
            </a:r>
            <a:br>
              <a:rPr lang="ru-RU"/>
            </a:br>
            <a:r>
              <a:rPr lang="ru-RU"/>
              <a:t>или</a:t>
            </a:r>
            <a:br>
              <a:rPr lang="ru-RU"/>
            </a:br>
            <a:r>
              <a:rPr lang="ru-RU">
                <a:solidFill>
                  <a:schemeClr val="hlink"/>
                </a:solidFill>
              </a:rPr>
              <a:t>Тело движется поступательно, если прямая, проведенная через две точки этого тела, при его перемещении смещается параллельно своему первоначальному положению.</a:t>
            </a:r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Что такое </a:t>
            </a:r>
            <a:r>
              <a:rPr lang="ru-RU" sz="4000">
                <a:solidFill>
                  <a:schemeClr val="hlink"/>
                </a:solidFill>
              </a:rPr>
              <a:t>поступательное движение</a:t>
            </a:r>
            <a:r>
              <a:rPr lang="ru-RU" sz="40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Примеры поступательного движения</a:t>
            </a:r>
          </a:p>
        </p:txBody>
      </p:sp>
      <p:sp>
        <p:nvSpPr>
          <p:cNvPr id="9216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Поступательно движется кабина лифта 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/>
              <a:t>Поступательно движется кабина колеса обозрения</a:t>
            </a:r>
          </a:p>
        </p:txBody>
      </p:sp>
      <p:pic>
        <p:nvPicPr>
          <p:cNvPr id="92166" name="Picture 6" descr="Современный лиф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32338" y="1600200"/>
            <a:ext cx="4046537" cy="2911475"/>
          </a:xfrm>
          <a:noFill/>
          <a:ln/>
        </p:spPr>
      </p:pic>
      <p:pic>
        <p:nvPicPr>
          <p:cNvPr id="92167" name="Picture 7" descr="Колесо обозр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800600"/>
            <a:ext cx="32766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Например</a:t>
            </a:r>
          </a:p>
        </p:txBody>
      </p:sp>
      <p:sp>
        <p:nvSpPr>
          <p:cNvPr id="9318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r>
              <a:rPr lang="ru-RU"/>
              <a:t>За материальную точку очень часто рассматривают Землю, если исследуют её движение вокруг Солнца.</a:t>
            </a:r>
          </a:p>
        </p:txBody>
      </p:sp>
      <p:pic>
        <p:nvPicPr>
          <p:cNvPr id="93194" name="Picture 10" descr="Вращение-Земли-вокруг-Солнца-300x2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524000"/>
            <a:ext cx="4800600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Например</a:t>
            </a:r>
          </a:p>
        </p:txBody>
      </p:sp>
      <p:sp>
        <p:nvSpPr>
          <p:cNvPr id="9523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>
            <a:normAutofit fontScale="92500" lnSpcReduction="10000"/>
          </a:bodyPr>
          <a:lstStyle/>
          <a:p>
            <a:r>
              <a:rPr lang="ru-RU" sz="2800"/>
              <a:t>Но если мы решаем задачу связанную с суточным вращением планет, то нужно обязательно учесть форму и размер планеты. Например, если требуется определить </a:t>
            </a:r>
            <a:r>
              <a:rPr lang="ru-RU" sz="2800">
                <a:solidFill>
                  <a:schemeClr val="hlink"/>
                </a:solidFill>
              </a:rPr>
              <a:t>время восхода Солнца</a:t>
            </a:r>
            <a:r>
              <a:rPr lang="ru-RU" sz="2800"/>
              <a:t> в разных местах земного шара.</a:t>
            </a:r>
          </a:p>
          <a:p>
            <a:endParaRPr lang="ru-RU" sz="2800"/>
          </a:p>
        </p:txBody>
      </p:sp>
      <p:pic>
        <p:nvPicPr>
          <p:cNvPr id="95241" name="Picture 9" descr="Восход солнца над земл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828800"/>
            <a:ext cx="4422775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Ответим на вопросы</a:t>
            </a:r>
          </a:p>
        </p:txBody>
      </p:sp>
      <p:pic>
        <p:nvPicPr>
          <p:cNvPr id="102407" name="Picture 7" descr="MC900431985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84769" y="1772901"/>
            <a:ext cx="1827886" cy="1827886"/>
          </a:xfrm>
        </p:spPr>
      </p:pic>
      <p:pic>
        <p:nvPicPr>
          <p:cNvPr id="102405" name="Picture 5" descr="MP900422729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658643" y="1600200"/>
            <a:ext cx="2173288" cy="2173288"/>
          </a:xfrm>
        </p:spPr>
      </p:pic>
      <p:sp>
        <p:nvSpPr>
          <p:cNvPr id="102403" name="Rectangle 3"/>
          <p:cNvSpPr>
            <a:spLocks noGrp="1" noRot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400"/>
              <a:t>В каких случаях автомобиль можно считать материальной точкой?</a:t>
            </a:r>
          </a:p>
          <a:p>
            <a:r>
              <a:rPr lang="ru-RU" sz="2400"/>
              <a:t>Автомобиль движется  из Новосибирска в Томск</a:t>
            </a:r>
          </a:p>
          <a:p>
            <a:r>
              <a:rPr lang="ru-RU" sz="2400"/>
              <a:t>Производится заправка бензином автомобиля;</a:t>
            </a:r>
          </a:p>
          <a:p>
            <a:r>
              <a:rPr lang="ru-RU" sz="2400"/>
              <a:t>Автомобиль совершает обгон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Ответим на вопросы</a:t>
            </a:r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/>
              <a:t>В каких случаях самолет можно считать материальной точкой:</a:t>
            </a:r>
          </a:p>
          <a:p>
            <a:r>
              <a:rPr lang="ru-RU" sz="2800"/>
              <a:t>самолет летит из Москвы в Новосибирск;</a:t>
            </a:r>
          </a:p>
          <a:p>
            <a:r>
              <a:rPr lang="ru-RU" sz="2800"/>
              <a:t>самолет выруливает на взлетную полосу;</a:t>
            </a:r>
          </a:p>
          <a:p>
            <a:r>
              <a:rPr lang="ru-RU" sz="2800"/>
              <a:t>происходит посадка пассажиров в самолет?</a:t>
            </a:r>
          </a:p>
          <a:p>
            <a:endParaRPr lang="ru-RU" sz="2800"/>
          </a:p>
        </p:txBody>
      </p:sp>
      <p:pic>
        <p:nvPicPr>
          <p:cNvPr id="149509" name="Picture 5" descr="MP90044249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53513" y="3925888"/>
            <a:ext cx="3236973" cy="2173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Чтобы определить положение тела (материальной точки) в пространстве надо: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3600"/>
              <a:t>задать тело отсчета;</a:t>
            </a:r>
          </a:p>
          <a:p>
            <a:pPr>
              <a:lnSpc>
                <a:spcPct val="90000"/>
              </a:lnSpc>
            </a:pPr>
            <a:r>
              <a:rPr lang="ru-RU" sz="3600"/>
              <a:t>выбрать систему координат;</a:t>
            </a:r>
          </a:p>
          <a:p>
            <a:pPr>
              <a:lnSpc>
                <a:spcPct val="90000"/>
              </a:lnSpc>
            </a:pPr>
            <a:r>
              <a:rPr lang="ru-RU" sz="3600"/>
              <a:t>иметь прибор для отсчёта времени (часы)</a:t>
            </a:r>
          </a:p>
        </p:txBody>
      </p:sp>
      <p:pic>
        <p:nvPicPr>
          <p:cNvPr id="104455" name="Picture 7" descr="система отсче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1375" y="2589213"/>
            <a:ext cx="4191000" cy="24177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330700" cy="5818187"/>
          </a:xfrm>
        </p:spPr>
        <p:txBody>
          <a:bodyPr/>
          <a:lstStyle/>
          <a:p>
            <a:pPr algn="l" eaLnBrk="1" hangingPunct="1"/>
            <a:r>
              <a:rPr lang="ru-RU" sz="2400" smtClean="0"/>
              <a:t>Положение точки можно задать с помощью </a:t>
            </a:r>
            <a:r>
              <a:rPr lang="ru-RU" sz="2400" smtClean="0">
                <a:solidFill>
                  <a:schemeClr val="accent2"/>
                </a:solidFill>
              </a:rPr>
              <a:t>координатной прямой</a:t>
            </a:r>
            <a:r>
              <a:rPr lang="ru-RU" sz="2400" smtClean="0"/>
              <a:t> или </a:t>
            </a:r>
            <a:r>
              <a:rPr lang="ru-RU" sz="2400" smtClean="0">
                <a:solidFill>
                  <a:schemeClr val="accent2"/>
                </a:solidFill>
              </a:rPr>
              <a:t>прямоугольной системы координат.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773238"/>
            <a:ext cx="3324225" cy="332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074862"/>
          </a:xfrm>
        </p:spPr>
        <p:txBody>
          <a:bodyPr/>
          <a:lstStyle/>
          <a:p>
            <a:pPr algn="l" eaLnBrk="1" hangingPunct="1"/>
            <a:r>
              <a:rPr lang="ru-RU" sz="2000" smtClean="0"/>
              <a:t>При прямолинейном движении тела для определения его положения достаточно одной </a:t>
            </a:r>
            <a:r>
              <a:rPr lang="ru-RU" sz="2000" smtClean="0">
                <a:solidFill>
                  <a:schemeClr val="accent2"/>
                </a:solidFill>
              </a:rPr>
              <a:t>координатной оси</a:t>
            </a:r>
            <a:r>
              <a:rPr lang="ru-RU" sz="2000" smtClean="0"/>
              <a:t>.</a:t>
            </a:r>
            <a:br>
              <a:rPr lang="ru-RU" sz="2000" smtClean="0"/>
            </a:br>
            <a:r>
              <a:rPr lang="ru-RU" sz="2000" smtClean="0"/>
              <a:t>Например, если автомобиль движется по прямой дороге, то его движение описывается одной координатой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/>
          <a:srcRect l="17673" t="33051" r="17496" b="22585"/>
          <a:stretch>
            <a:fillRect/>
          </a:stretch>
        </p:blipFill>
        <p:spPr bwMode="auto">
          <a:xfrm>
            <a:off x="0" y="2420938"/>
            <a:ext cx="90011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pPr algn="l" eaLnBrk="1" hangingPunct="1"/>
            <a:r>
              <a:rPr lang="ru-RU" sz="2000" smtClean="0"/>
              <a:t>Для описания движения на плоскости используется </a:t>
            </a:r>
            <a:r>
              <a:rPr lang="ru-RU" sz="2000" smtClean="0">
                <a:solidFill>
                  <a:schemeClr val="accent2"/>
                </a:solidFill>
              </a:rPr>
              <a:t>прямоугольная система координат</a:t>
            </a:r>
            <a:r>
              <a:rPr lang="ru-RU" sz="2000" smtClean="0"/>
              <a:t>. Например, когда автомобиль едет из одного города в другой, то его движение является криволинейным и описывается двумя координатами.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/>
          <a:srcRect l="28612" t="35034" r="27599" b="18764"/>
          <a:stretch>
            <a:fillRect/>
          </a:stretch>
        </p:blipFill>
        <p:spPr bwMode="auto">
          <a:xfrm>
            <a:off x="1835150" y="2543175"/>
            <a:ext cx="59055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 descr="Мы живем в мире движущихся объекто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332038"/>
            <a:ext cx="6034088" cy="4525962"/>
          </a:xfrm>
          <a:noFill/>
          <a:ln/>
        </p:spPr>
      </p:pic>
      <p:sp>
        <p:nvSpPr>
          <p:cNvPr id="809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chemeClr val="hlink"/>
                </a:solidFill>
              </a:rPr>
              <a:t>Движение – любое изменение, происходящее в окружающем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/>
          <a:lstStyle/>
          <a:p>
            <a:pPr algn="l" eaLnBrk="1" hangingPunct="1"/>
            <a:r>
              <a:rPr lang="ru-RU" sz="2000" smtClean="0"/>
              <a:t>Движение тела в поле тяжести Земли нельзя описать двумя координатами. В этом случае используют </a:t>
            </a:r>
            <a:r>
              <a:rPr lang="ru-RU" sz="2000" smtClean="0">
                <a:solidFill>
                  <a:schemeClr val="accent2"/>
                </a:solidFill>
              </a:rPr>
              <a:t>трёхмерную систему координат</a:t>
            </a:r>
            <a:r>
              <a:rPr lang="ru-RU" sz="2000" smtClean="0"/>
              <a:t>, с помощью которой можно определить положение тела в пространстве.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/>
          <a:srcRect l="30153" t="33292" r="29329" b="21156"/>
          <a:stretch>
            <a:fillRect/>
          </a:stretch>
        </p:blipFill>
        <p:spPr bwMode="auto">
          <a:xfrm>
            <a:off x="1547813" y="2189163"/>
            <a:ext cx="6624637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2938462"/>
          </a:xfrm>
        </p:spPr>
        <p:txBody>
          <a:bodyPr/>
          <a:lstStyle/>
          <a:p>
            <a:pPr algn="l" eaLnBrk="1" hangingPunct="1"/>
            <a:r>
              <a:rPr lang="ru-RU" sz="2000" smtClean="0"/>
              <a:t>Но если необходимо определить путь, который прошло тело за определённый промежуток времени, то нам потребуются еще приборы для измерения времени – </a:t>
            </a:r>
            <a:r>
              <a:rPr lang="ru-RU" sz="2000" smtClean="0">
                <a:solidFill>
                  <a:schemeClr val="accent2"/>
                </a:solidFill>
              </a:rPr>
              <a:t>часы</a:t>
            </a:r>
            <a:r>
              <a:rPr lang="ru-RU" sz="2000" smtClean="0"/>
              <a:t>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Система координат, связанная с телом отсчета, и часы для отсчета времени образуют </a:t>
            </a:r>
            <a:r>
              <a:rPr lang="ru-RU" sz="2000" smtClean="0">
                <a:solidFill>
                  <a:schemeClr val="accent2"/>
                </a:solidFill>
              </a:rPr>
              <a:t>систему отсчета</a:t>
            </a:r>
            <a:r>
              <a:rPr lang="ru-RU" sz="2000" smtClean="0"/>
              <a:t>, позволяющую определять положение движущегося тела в любой момент времени.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/>
          <a:srcRect l="13547" t="33470" r="17113" b="23627"/>
          <a:stretch>
            <a:fillRect/>
          </a:stretch>
        </p:blipFill>
        <p:spPr bwMode="auto">
          <a:xfrm>
            <a:off x="0" y="3454400"/>
            <a:ext cx="882015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такое тело отсчета?</a:t>
            </a:r>
          </a:p>
        </p:txBody>
      </p:sp>
      <p:sp>
        <p:nvSpPr>
          <p:cNvPr id="10752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r>
              <a:rPr lang="ru-RU" sz="2400">
                <a:solidFill>
                  <a:schemeClr val="hlink"/>
                </a:solidFill>
              </a:rPr>
              <a:t>Тело отсчёта - это тело, относительно которого определяется положение других (движущихся) тел.</a:t>
            </a:r>
          </a:p>
          <a:p>
            <a:r>
              <a:rPr lang="ru-RU" sz="2400"/>
              <a:t>Например, это может быть </a:t>
            </a:r>
            <a:r>
              <a:rPr lang="ru-RU" sz="2400">
                <a:solidFill>
                  <a:schemeClr val="hlink"/>
                </a:solidFill>
              </a:rPr>
              <a:t>дерево</a:t>
            </a:r>
            <a:r>
              <a:rPr lang="ru-RU" sz="2400"/>
              <a:t>, когда рассматриваем движение автобуса, или </a:t>
            </a:r>
            <a:r>
              <a:rPr lang="ru-RU" sz="2400">
                <a:solidFill>
                  <a:schemeClr val="hlink"/>
                </a:solidFill>
              </a:rPr>
              <a:t>Земля</a:t>
            </a:r>
            <a:r>
              <a:rPr lang="ru-RU" sz="2400"/>
              <a:t>, при расчёте движения ракеты</a:t>
            </a:r>
          </a:p>
        </p:txBody>
      </p:sp>
      <p:pic>
        <p:nvPicPr>
          <p:cNvPr id="107529" name="Picture 9" descr="тело отсчет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48200" y="1789039"/>
            <a:ext cx="4194175" cy="1795610"/>
          </a:xfrm>
          <a:noFill/>
          <a:ln/>
        </p:spPr>
      </p:pic>
      <p:pic>
        <p:nvPicPr>
          <p:cNvPr id="107530" name="Picture 10" descr="тело отсчет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818968" y="3925888"/>
            <a:ext cx="1852638" cy="2173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042988" y="1773238"/>
            <a:ext cx="1944687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Тело </a:t>
            </a:r>
          </a:p>
          <a:p>
            <a:pPr algn="ctr"/>
            <a:r>
              <a:rPr lang="ru-RU" sz="2800"/>
              <a:t>отсчета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1042988" y="4797425"/>
            <a:ext cx="1944687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Часы 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042988" y="3284538"/>
            <a:ext cx="1944687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Система </a:t>
            </a:r>
          </a:p>
          <a:p>
            <a:pPr algn="ctr"/>
            <a:r>
              <a:rPr lang="ru-RU" sz="2800"/>
              <a:t>координат</a:t>
            </a: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5724525" y="3213100"/>
            <a:ext cx="1944688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Систему </a:t>
            </a:r>
          </a:p>
          <a:p>
            <a:pPr algn="ctr"/>
            <a:r>
              <a:rPr lang="ru-RU" sz="2800"/>
              <a:t>отсчета</a:t>
            </a:r>
          </a:p>
        </p:txBody>
      </p:sp>
      <p:sp>
        <p:nvSpPr>
          <p:cNvPr id="29703" name="AutoShape 10"/>
          <p:cNvSpPr>
            <a:spLocks/>
          </p:cNvSpPr>
          <p:nvPr/>
        </p:nvSpPr>
        <p:spPr bwMode="auto">
          <a:xfrm>
            <a:off x="3563938" y="1773238"/>
            <a:ext cx="1511300" cy="4103687"/>
          </a:xfrm>
          <a:prstGeom prst="rightBrace">
            <a:avLst>
              <a:gd name="adj1" fmla="val 25947"/>
              <a:gd name="adj2" fmla="val 50019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Это интересно</a:t>
            </a:r>
          </a:p>
        </p:txBody>
      </p:sp>
      <p:sp>
        <p:nvSpPr>
          <p:cNvPr id="11469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/>
              <a:t>Современное понимание трехмерности окружающего пространства появилось в 17 веке, когда </a:t>
            </a:r>
            <a:r>
              <a:rPr lang="ru-RU" sz="2400">
                <a:solidFill>
                  <a:schemeClr val="hlink"/>
                </a:solidFill>
              </a:rPr>
              <a:t>Декарт </a:t>
            </a:r>
            <a:r>
              <a:rPr lang="ru-RU" sz="2400"/>
              <a:t>изобрел прямоугольную систему координат. В древности понятие размерности пространства не применялось, т.к. отсутствовало понятие координат.</a:t>
            </a:r>
          </a:p>
        </p:txBody>
      </p:sp>
      <p:pic>
        <p:nvPicPr>
          <p:cNvPr id="114701" name="Picture 13" descr="Декартова система координа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41950" y="2511425"/>
            <a:ext cx="2371725" cy="2495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Что такое механическое движение?</a:t>
            </a:r>
          </a:p>
          <a:p>
            <a:r>
              <a:rPr lang="ru-RU"/>
              <a:t>Что такое  материальная точка?</a:t>
            </a:r>
          </a:p>
          <a:p>
            <a:r>
              <a:rPr lang="ru-RU"/>
              <a:t>В каких случаях тело можно считать материальной точкой?</a:t>
            </a:r>
          </a:p>
          <a:p>
            <a:r>
              <a:rPr lang="ru-RU"/>
              <a:t>Какое движение называется поступательным?</a:t>
            </a:r>
          </a:p>
          <a:p>
            <a:r>
              <a:rPr lang="ru-RU"/>
              <a:t>Что такое система отсчета?</a:t>
            </a:r>
          </a:p>
        </p:txBody>
      </p:sp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Повторим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>
                <a:effectLst/>
              </a:rPr>
              <a:t>§ 1,  устно ответить на вопросы после параграфа, упр.1 </a:t>
            </a:r>
          </a:p>
        </p:txBody>
      </p:sp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ru-RU" b="1">
                <a:effectLst/>
              </a:rPr>
              <a:t>Перышкин А. В. Физика. 9 кл.: Учебник для  общеобразовательных учебных заведений/ А. В. Перышкин, Е. М. Гутник– М.: Дрофа, 2012</a:t>
            </a:r>
          </a:p>
          <a:p>
            <a:pPr marL="609600" indent="-609600"/>
            <a:r>
              <a:rPr lang="ru-RU" b="1">
                <a:effectLst/>
                <a:hlinkClick r:id="rId2"/>
              </a:rPr>
              <a:t>http://fizika-class.narod.ru/</a:t>
            </a:r>
            <a:endParaRPr lang="ru-RU" b="1">
              <a:effectLst/>
            </a:endParaRPr>
          </a:p>
          <a:p>
            <a:pPr marL="609600" indent="-609600"/>
            <a:r>
              <a:rPr lang="ru-RU" b="1">
                <a:effectLst/>
              </a:rPr>
              <a:t>Картинки со страниц свободного доступа сети  интернет</a:t>
            </a:r>
          </a:p>
          <a:p>
            <a:pPr marL="609600" indent="-609600"/>
            <a:endParaRPr lang="ru-RU" b="1">
              <a:effectLst/>
            </a:endParaRPr>
          </a:p>
          <a:p>
            <a:pPr marL="609600" indent="-609600"/>
            <a:endParaRPr lang="ru-RU" b="1">
              <a:effectLst/>
            </a:endParaRPr>
          </a:p>
          <a:p>
            <a:pPr marL="609600" indent="-609600"/>
            <a:endParaRPr lang="ru-RU" b="1">
              <a:effectLst/>
            </a:endParaRPr>
          </a:p>
          <a:p>
            <a:pPr marL="609600" indent="-609600"/>
            <a:endParaRPr lang="ru-RU"/>
          </a:p>
        </p:txBody>
      </p:sp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Литература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Наиболее простым видом движения является </a:t>
            </a:r>
            <a:r>
              <a:rPr lang="ru-RU" sz="4000">
                <a:solidFill>
                  <a:schemeClr val="hlink"/>
                </a:solidFill>
              </a:rPr>
              <a:t>механическое движение</a:t>
            </a:r>
            <a:r>
              <a:rPr lang="ru-RU" sz="4000"/>
              <a:t> </a:t>
            </a:r>
          </a:p>
        </p:txBody>
      </p:sp>
      <p:pic>
        <p:nvPicPr>
          <p:cNvPr id="78857" name="Picture 9" descr="Движение бегун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6288" y="2206625"/>
            <a:ext cx="2695575" cy="2652713"/>
          </a:xfrm>
          <a:noFill/>
          <a:ln/>
        </p:spPr>
      </p:pic>
      <p:pic>
        <p:nvPicPr>
          <p:cNvPr id="78865" name="Picture 17" descr="Движение велосипедист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316537" y="1972469"/>
            <a:ext cx="2857500" cy="1428750"/>
          </a:xfrm>
          <a:noFill/>
          <a:ln/>
        </p:spPr>
      </p:pic>
      <p:pic>
        <p:nvPicPr>
          <p:cNvPr id="78859" name="Picture 11" descr="Движение автомобиля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38200" y="5334000"/>
            <a:ext cx="2181225" cy="1377950"/>
          </a:xfrm>
          <a:noFill/>
          <a:ln/>
        </p:spPr>
      </p:pic>
      <p:pic>
        <p:nvPicPr>
          <p:cNvPr id="78860" name="Picture 12" descr="Движение поезд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4846638"/>
            <a:ext cx="3100388" cy="20113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>
            <a:normAutofit/>
          </a:bodyPr>
          <a:lstStyle/>
          <a:p>
            <a:r>
              <a:rPr lang="ru-RU" dirty="0"/>
              <a:t>Что такое механическое движение?</a:t>
            </a:r>
          </a:p>
          <a:p>
            <a:r>
              <a:rPr lang="ru-RU" dirty="0">
                <a:solidFill>
                  <a:schemeClr val="hlink"/>
                </a:solidFill>
              </a:rPr>
              <a:t>Механическое движение - это изменение положения тел в пространстве относительно друг друга с течением времени.</a:t>
            </a:r>
            <a:br>
              <a:rPr lang="ru-RU" dirty="0">
                <a:solidFill>
                  <a:schemeClr val="hlink"/>
                </a:solidFill>
              </a:rPr>
            </a:br>
            <a:endParaRPr lang="ru-RU" dirty="0">
              <a:solidFill>
                <a:schemeClr val="hlink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Повторим</a:t>
            </a:r>
          </a:p>
        </p:txBody>
      </p:sp>
      <p:pic>
        <p:nvPicPr>
          <p:cNvPr id="98308" name="Picture 4" descr="улит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029200"/>
            <a:ext cx="3486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 descr="улит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38600"/>
            <a:ext cx="3486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l="14902" t="41006" r="16338" b="19904"/>
          <a:stretch>
            <a:fillRect/>
          </a:stretch>
        </p:blipFill>
        <p:spPr bwMode="auto">
          <a:xfrm>
            <a:off x="0" y="3643314"/>
            <a:ext cx="8572528" cy="26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Механическое движение может быть:</a:t>
            </a:r>
          </a:p>
        </p:txBody>
      </p:sp>
      <p:sp>
        <p:nvSpPr>
          <p:cNvPr id="10035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4" y="1600200"/>
            <a:ext cx="4484689" cy="4498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3600" dirty="0"/>
              <a:t>прямолинейным или криволинейным,</a:t>
            </a:r>
          </a:p>
          <a:p>
            <a:pPr>
              <a:lnSpc>
                <a:spcPct val="90000"/>
              </a:lnSpc>
            </a:pPr>
            <a:r>
              <a:rPr lang="ru-RU" sz="3600" dirty="0"/>
              <a:t>равномерным или неравномерным. </a:t>
            </a:r>
          </a:p>
        </p:txBody>
      </p:sp>
      <p:pic>
        <p:nvPicPr>
          <p:cNvPr id="100362" name="Picture 10" descr="auto движется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37100" y="2462213"/>
            <a:ext cx="4019550" cy="446087"/>
          </a:xfrm>
          <a:noFill/>
          <a:ln/>
        </p:spPr>
      </p:pic>
      <p:pic>
        <p:nvPicPr>
          <p:cNvPr id="100361" name="Picture 9" descr="Движение спутника вокруг Земл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649913" y="4214813"/>
            <a:ext cx="2193925" cy="1592262"/>
          </a:xfrm>
          <a:noFill/>
          <a:ln/>
        </p:spPr>
      </p:pic>
      <p:pic>
        <p:nvPicPr>
          <p:cNvPr id="100363" name="Picture 11" descr="человечек движетс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6388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 траекторию движения;</a:t>
            </a:r>
          </a:p>
          <a:p>
            <a:r>
              <a:rPr lang="ru-RU" dirty="0"/>
              <a:t> скорость движения;</a:t>
            </a:r>
          </a:p>
          <a:p>
            <a:r>
              <a:rPr lang="ru-RU" dirty="0"/>
              <a:t> путь пройденный телом;</a:t>
            </a:r>
          </a:p>
          <a:p>
            <a:r>
              <a:rPr lang="ru-RU" dirty="0"/>
              <a:t> положение тела в пространстве в любой момент времени</a:t>
            </a:r>
          </a:p>
        </p:txBody>
      </p:sp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При решении задач, связанных с механическим движением, необходимо определить:</a:t>
            </a:r>
          </a:p>
        </p:txBody>
      </p:sp>
      <p:pic>
        <p:nvPicPr>
          <p:cNvPr id="4" name="Picture 21" descr="тело отсч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51375" y="4643446"/>
            <a:ext cx="4191000" cy="17859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1"/>
            <a:ext cx="8229600" cy="232886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Часто при движении тела можно не учитывать его собственные размеры, то </a:t>
            </a:r>
          </a:p>
          <a:p>
            <a:pPr>
              <a:buFont typeface="Arial" charset="0"/>
              <a:buNone/>
            </a:pPr>
            <a:r>
              <a:rPr lang="ru-RU" dirty="0"/>
              <a:t>   есть считать точкой. </a:t>
            </a:r>
          </a:p>
          <a:p>
            <a:pPr>
              <a:buFont typeface="Arial" charset="0"/>
              <a:buNone/>
            </a:pPr>
            <a:endParaRPr lang="ru-RU" dirty="0"/>
          </a:p>
          <a:p>
            <a:pPr>
              <a:buFont typeface="Arial" charset="0"/>
              <a:buNone/>
            </a:pPr>
            <a:r>
              <a:rPr lang="ru-RU" dirty="0"/>
              <a:t>   Материальных точек нет в природе, но это понятие упрощает решение многих задач</a:t>
            </a:r>
          </a:p>
        </p:txBody>
      </p:sp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Что такое материальная точка?</a:t>
            </a:r>
          </a:p>
        </p:txBody>
      </p:sp>
      <p:pic>
        <p:nvPicPr>
          <p:cNvPr id="4" name="Picture 7" descr="MC90044038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857628"/>
            <a:ext cx="27432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18851" t="39566" r="46622" b="21155"/>
          <a:stretch>
            <a:fillRect/>
          </a:stretch>
        </p:blipFill>
        <p:spPr bwMode="auto">
          <a:xfrm>
            <a:off x="3428992" y="3929066"/>
            <a:ext cx="5545137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ru-RU" b="1" i="1"/>
          </a:p>
          <a:p>
            <a:r>
              <a:rPr lang="ru-RU" sz="4000" b="1" i="1">
                <a:solidFill>
                  <a:schemeClr val="hlink"/>
                </a:solidFill>
              </a:rPr>
              <a:t>Материальной точкой называется </a:t>
            </a:r>
            <a:r>
              <a:rPr lang="ru-RU" sz="4000">
                <a:solidFill>
                  <a:schemeClr val="hlink"/>
                </a:solidFill>
              </a:rPr>
              <a:t>тело, размерами которого в условиях решаемой задачи можно пренебречь.</a:t>
            </a:r>
          </a:p>
        </p:txBody>
      </p:sp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Определение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58" y="571480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Arial" charset="0"/>
              <a:buNone/>
            </a:pPr>
            <a:endParaRPr lang="ru-RU" sz="2800" dirty="0"/>
          </a:p>
          <a:p>
            <a:pPr marL="609600" indent="-609600">
              <a:buFont typeface="Arial" charset="0"/>
              <a:buNone/>
            </a:pPr>
            <a:endParaRPr lang="ru-RU" sz="3600" dirty="0" smtClean="0"/>
          </a:p>
          <a:p>
            <a:pPr marL="609600" indent="-609600">
              <a:buFont typeface="Arial" charset="0"/>
              <a:buNone/>
            </a:pPr>
            <a:r>
              <a:rPr lang="ru-RU" sz="3600" dirty="0" smtClean="0"/>
              <a:t>1</a:t>
            </a:r>
            <a:r>
              <a:rPr lang="ru-RU" sz="3600" dirty="0"/>
              <a:t>.</a:t>
            </a:r>
            <a:r>
              <a:rPr lang="ru-RU" sz="2800" dirty="0"/>
              <a:t> </a:t>
            </a:r>
            <a:r>
              <a:rPr lang="ru-RU" sz="3600" dirty="0"/>
              <a:t>если его </a:t>
            </a:r>
            <a:r>
              <a:rPr lang="ru-RU" sz="3600" dirty="0">
                <a:solidFill>
                  <a:schemeClr val="hlink"/>
                </a:solidFill>
              </a:rPr>
              <a:t>размеры малы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hlink"/>
                </a:solidFill>
              </a:rPr>
              <a:t>по сравнению с расстоянием</a:t>
            </a:r>
            <a:r>
              <a:rPr lang="ru-RU" sz="3600" dirty="0"/>
              <a:t>, которое оно проходит. </a:t>
            </a:r>
          </a:p>
          <a:p>
            <a:pPr marL="609600" indent="-609600">
              <a:buFont typeface="Arial" charset="0"/>
              <a:buNone/>
            </a:pPr>
            <a:r>
              <a:rPr lang="ru-RU" sz="3600" dirty="0"/>
              <a:t>2. если оно </a:t>
            </a:r>
            <a:r>
              <a:rPr lang="ru-RU" sz="3600" dirty="0">
                <a:solidFill>
                  <a:schemeClr val="hlink"/>
                </a:solidFill>
              </a:rPr>
              <a:t>движется поступательно</a:t>
            </a:r>
            <a:r>
              <a:rPr lang="ru-RU" sz="3600" dirty="0"/>
              <a:t>. </a:t>
            </a:r>
            <a:br>
              <a:rPr lang="ru-RU" sz="36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Условия, при которых тело можно считать материальной точкой: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33852" t="41049" r="33377" b="19002"/>
          <a:stretch>
            <a:fillRect/>
          </a:stretch>
        </p:blipFill>
        <p:spPr bwMode="auto">
          <a:xfrm>
            <a:off x="2857488" y="4214818"/>
            <a:ext cx="4378337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</TotalTime>
  <Words>520</Words>
  <Application>Microsoft Office PowerPoint</Application>
  <PresentationFormat>Экран (4:3)</PresentationFormat>
  <Paragraphs>88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Материальная точка. Система отсчета</vt:lpstr>
      <vt:lpstr>Движение – любое изменение, происходящее в окружающем мире.</vt:lpstr>
      <vt:lpstr>Наиболее простым видом движения является механическое движение </vt:lpstr>
      <vt:lpstr>Повторим</vt:lpstr>
      <vt:lpstr>Механическое движение может быть:</vt:lpstr>
      <vt:lpstr>При решении задач, связанных с механическим движением, необходимо определить:</vt:lpstr>
      <vt:lpstr>Что такое материальная точка?</vt:lpstr>
      <vt:lpstr>Определение</vt:lpstr>
      <vt:lpstr>Условия, при которых тело можно считать материальной точкой:</vt:lpstr>
      <vt:lpstr>Что такое поступательное движение?</vt:lpstr>
      <vt:lpstr>Примеры поступательного движения</vt:lpstr>
      <vt:lpstr>Например</vt:lpstr>
      <vt:lpstr>Например</vt:lpstr>
      <vt:lpstr>Ответим на вопросы</vt:lpstr>
      <vt:lpstr>Ответим на вопросы</vt:lpstr>
      <vt:lpstr>Чтобы определить положение тела (материальной точки) в пространстве надо:</vt:lpstr>
      <vt:lpstr>Положение точки можно задать с помощью координатной прямой или прямоугольной системы координат.</vt:lpstr>
      <vt:lpstr>При прямолинейном движении тела для определения его положения достаточно одной координатной оси. Например, если автомобиль движется по прямой дороге, то его движение описывается одной координатой</vt:lpstr>
      <vt:lpstr>Для описания движения на плоскости используется прямоугольная система координат. Например, когда автомобиль едет из одного города в другой, то его движение является криволинейным и описывается двумя координатами.</vt:lpstr>
      <vt:lpstr>Движение тела в поле тяжести Земли нельзя описать двумя координатами. В этом случае используют трёхмерную систему координат, с помощью которой можно определить положение тела в пространстве.</vt:lpstr>
      <vt:lpstr>Но если необходимо определить путь, который прошло тело за определённый промежуток времени, то нам потребуются еще приборы для измерения времени – часы.   Система координат, связанная с телом отсчета, и часы для отсчета времени образуют систему отсчета, позволяющую определять положение движущегося тела в любой момент времени.</vt:lpstr>
      <vt:lpstr>Что такое тело отсчета?</vt:lpstr>
      <vt:lpstr>Слайд 23</vt:lpstr>
      <vt:lpstr>Это интересно</vt:lpstr>
      <vt:lpstr>Повторим</vt:lpstr>
      <vt:lpstr>Домашнее задание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Материальная точка. Система отсчета</dc:title>
  <dc:creator>~</dc:creator>
  <cp:lastModifiedBy>~</cp:lastModifiedBy>
  <cp:revision>4</cp:revision>
  <dcterms:created xsi:type="dcterms:W3CDTF">2016-09-05T15:08:41Z</dcterms:created>
  <dcterms:modified xsi:type="dcterms:W3CDTF">2016-09-05T15:45:22Z</dcterms:modified>
</cp:coreProperties>
</file>