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0" r:id="rId5"/>
    <p:sldId id="265" r:id="rId6"/>
    <p:sldId id="274" r:id="rId7"/>
    <p:sldId id="275" r:id="rId8"/>
    <p:sldId id="276" r:id="rId9"/>
    <p:sldId id="271" r:id="rId10"/>
    <p:sldId id="272" r:id="rId11"/>
    <p:sldId id="266" r:id="rId12"/>
    <p:sldId id="267" r:id="rId13"/>
    <p:sldId id="259" r:id="rId14"/>
    <p:sldId id="277" r:id="rId15"/>
    <p:sldId id="268" r:id="rId16"/>
    <p:sldId id="278" r:id="rId17"/>
    <p:sldId id="269" r:id="rId18"/>
    <p:sldId id="260" r:id="rId19"/>
    <p:sldId id="261" r:id="rId20"/>
    <p:sldId id="273" r:id="rId21"/>
    <p:sldId id="263" r:id="rId22"/>
    <p:sldId id="26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0" autoAdjust="0"/>
  </p:normalViewPr>
  <p:slideViewPr>
    <p:cSldViewPr>
      <p:cViewPr varScale="1">
        <p:scale>
          <a:sx n="66" d="100"/>
          <a:sy n="66" d="100"/>
        </p:scale>
        <p:origin x="-1284" y="-114"/>
      </p:cViewPr>
      <p:guideLst>
        <p:guide orient="horz" pos="2160"/>
        <p:guide pos="2880"/>
      </p:guideLst>
    </p:cSldViewPr>
  </p:slideViewPr>
  <p:outlineViewPr>
    <p:cViewPr>
      <p:scale>
        <a:sx n="33" d="100"/>
        <a:sy n="33" d="100"/>
      </p:scale>
      <p:origin x="0" y="72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36425-3163-43A0-88C4-9476F7F1D8E9}" type="datetimeFigureOut">
              <a:rPr lang="ru-RU" smtClean="0"/>
              <a:t>12.12.2024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8014C-4BDB-4DD3-9FFC-39D81C0BD45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C154BB-00CB-4D92-A649-3594ADDF4CA4}" type="slidenum">
              <a:rPr lang="ru-RU" smtClean="0"/>
              <a:pPr/>
              <a:t>14</a:t>
            </a:fld>
            <a:endParaRPr lang="ru-RU"/>
          </a:p>
        </p:txBody>
      </p:sp>
    </p:spTree>
    <p:extLst>
      <p:ext uri="{BB962C8B-B14F-4D97-AF65-F5344CB8AC3E}">
        <p14:creationId xmlns:p14="http://schemas.microsoft.com/office/powerpoint/2010/main" xmlns="" val="159152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497AAE-EF8D-403C-89A7-AE5CF765DFB7}"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489999-185F-4798-9016-D8C546E06B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97AAE-EF8D-403C-89A7-AE5CF765DFB7}" type="datetimeFigureOut">
              <a:rPr lang="ru-RU" smtClean="0"/>
              <a:pPr/>
              <a:t>12.12.2024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89999-185F-4798-9016-D8C546E06B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ru.wikipedia.org/wiki/%D0%A1%D0%BA%D0%BE%D1%80%D0%BE%D1%81%D1%82%D1%8C" TargetMode="External"/><Relationship Id="rId7" Type="http://schemas.openxmlformats.org/officeDocument/2006/relationships/image" Target="../media/image16.png"/><Relationship Id="rId2" Type="http://schemas.openxmlformats.org/officeDocument/2006/relationships/hyperlink" Target="http://ru.wikipedia.org/wiki/%D0%9F%D0%BB%D0%BE%D1%82%D0%BD%D0%BE%D1%81%D1%82%D1%8C" TargetMode="External"/><Relationship Id="rId1" Type="http://schemas.openxmlformats.org/officeDocument/2006/relationships/slideLayout" Target="../slideLayouts/slideLayout7.xml"/><Relationship Id="rId6" Type="http://schemas.openxmlformats.org/officeDocument/2006/relationships/hyperlink" Target="http://ru.wikipedia.org/wiki/%D0%A3%D1%81%D0%BA%D0%BE%D1%80%D0%B5%D0%BD%D0%B8%D0%B5_%D1%81%D0%B2%D0%BE%D0%B1%D0%BE%D0%B4%D0%BD%D0%BE%D0%B3%D0%BE_%D0%BF%D0%B0%D0%B4%D0%B5%D0%BD%D0%B8%D1%8F" TargetMode="External"/><Relationship Id="rId5" Type="http://schemas.openxmlformats.org/officeDocument/2006/relationships/hyperlink" Target="http://ru.wikipedia.org/wiki/%D0%94%D0%B0%D0%B2%D0%BB%D0%B5%D0%BD%D0%B8%D0%B5" TargetMode="External"/><Relationship Id="rId4" Type="http://schemas.openxmlformats.org/officeDocument/2006/relationships/hyperlink" Target="http://ru.wikipedia.org/wiki/%D0%92%D1%8B%D1%81%D0%BE%D1%82%D0%B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1\Desktop\1.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pic>
        <p:nvPicPr>
          <p:cNvPr id="5" name="Picture 2" descr="http://im1-tub-ru.yandex.net/i?id=751272157-22-72&amp;n=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5595" y="4077072"/>
            <a:ext cx="2588405" cy="27809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Закон Бернулли</a:t>
            </a:r>
            <a:endParaRPr lang="ru-RU" dirty="0"/>
          </a:p>
        </p:txBody>
      </p:sp>
      <p:sp>
        <p:nvSpPr>
          <p:cNvPr id="3" name="Содержимое 2"/>
          <p:cNvSpPr>
            <a:spLocks noGrp="1"/>
          </p:cNvSpPr>
          <p:nvPr>
            <p:ph idx="1"/>
          </p:nvPr>
        </p:nvSpPr>
        <p:spPr/>
        <p:txBody>
          <a:bodyPr/>
          <a:lstStyle/>
          <a:p>
            <a:r>
              <a:rPr lang="ru-RU" dirty="0" smtClean="0"/>
              <a:t>Уравнение Бернулли показывает, что давление текущей жидкости или газа больше там, где скорость меньше, и давление меньше там, где скорость течения больше. Закон Бернулли - это следствие закона сохранения энергии для стационарного потока идеальной и несжимаемой жидкости.</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Уравнение Бернулли</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Описать движение жидкости и газа гораздо труднее, чем решить задачи гидростатики. Хотя </a:t>
            </a:r>
            <a:r>
              <a:rPr lang="ru-RU" dirty="0" err="1" smtClean="0"/>
              <a:t>гидроаэродинамика</a:t>
            </a:r>
            <a:r>
              <a:rPr lang="ru-RU" dirty="0" smtClean="0"/>
              <a:t> основана на трех хорошо знакомых в механике законах сохранения массы, импульса и энергии, их формулировка здесь выглядит немного сложнее. Например, определение закона сохранения массы обычно выглядит так: масса системы тел остается неизменной. Для жидкости, текущей в трубе, этот закон используется в форме (называемой </a:t>
            </a:r>
            <a:r>
              <a:rPr lang="ru-RU" i="1" dirty="0" smtClean="0"/>
              <a:t>уравнением неразрывности</a:t>
            </a:r>
            <a:r>
              <a:rPr lang="ru-RU" dirty="0" smtClean="0"/>
              <a:t>):</a:t>
            </a:r>
          </a:p>
          <a:p>
            <a:r>
              <a:rPr lang="ru-RU" b="1" dirty="0" err="1" smtClean="0"/>
              <a:t>VS=const</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Уравнение Бернулли</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Здесь –V скорость жидкости, S-площадь сечения трубы, по которой течет жидкость. Сформулировать этот закон можно так: сколько вливается жидкости в трубу, столько должно и выливаться, если условия течения не изменяются. Скорость в узких участках трубы должна быть выше, чем в широких. Одно из важнейших уравнений гидромеханики было получено в 1738 году швейцарским ученым Даниилом Бернулли. Ему впервые удалось описать движение несжимаемой </a:t>
            </a:r>
            <a:r>
              <a:rPr lang="ru-RU" i="1" dirty="0" smtClean="0"/>
              <a:t>идеальной жидкости</a:t>
            </a:r>
            <a:r>
              <a:rPr lang="ru-RU" dirty="0" smtClean="0"/>
              <a:t>. Уравнение Бернулли выражает закон сохранения энергии и условие неразрывности течения идеальной жидкости. За время </a:t>
            </a:r>
            <a:r>
              <a:rPr lang="ru-RU" dirty="0" err="1" smtClean="0"/>
              <a:t>t</a:t>
            </a:r>
            <a:r>
              <a:rPr lang="ru-RU" dirty="0" smtClean="0"/>
              <a:t> элемент массой </a:t>
            </a:r>
            <a:r>
              <a:rPr lang="ru-RU" dirty="0" err="1" smtClean="0"/>
              <a:t>m</a:t>
            </a:r>
            <a:r>
              <a:rPr lang="ru-RU" dirty="0" smtClean="0"/>
              <a:t> = рS</a:t>
            </a:r>
            <a:r>
              <a:rPr lang="ru-RU" baseline="-25000" dirty="0" smtClean="0"/>
              <a:t>1</a:t>
            </a:r>
            <a:r>
              <a:rPr lang="ru-RU" dirty="0" smtClean="0"/>
              <a:t>V</a:t>
            </a:r>
            <a:r>
              <a:rPr lang="ru-RU" baseline="-25000" dirty="0" smtClean="0"/>
              <a:t>1 </a:t>
            </a:r>
            <a:r>
              <a:rPr lang="ru-RU" dirty="0" smtClean="0"/>
              <a:t>= pS</a:t>
            </a:r>
            <a:r>
              <a:rPr lang="ru-RU" baseline="-25000" dirty="0" smtClean="0"/>
              <a:t>2</a:t>
            </a:r>
            <a:r>
              <a:rPr lang="ru-RU" dirty="0" smtClean="0"/>
              <a:t>V</a:t>
            </a:r>
            <a:r>
              <a:rPr lang="ru-RU" baseline="-25000" dirty="0" smtClean="0"/>
              <a:t>2</a:t>
            </a:r>
            <a:r>
              <a:rPr lang="ru-RU" dirty="0" smtClean="0"/>
              <a:t> спустился с уровня </a:t>
            </a:r>
            <a:r>
              <a:rPr lang="ru-RU" dirty="0" err="1" smtClean="0"/>
              <a:t>h</a:t>
            </a:r>
            <a:r>
              <a:rPr lang="ru-RU" dirty="0" smtClean="0"/>
              <a:t> на уровень </a:t>
            </a:r>
            <a:r>
              <a:rPr lang="ru-RU" dirty="0" err="1" smtClean="0"/>
              <a:t>h</a:t>
            </a:r>
            <a:r>
              <a:rPr lang="ru-RU" dirty="0" smtClean="0"/>
              <a:t>, а его скорость увеличилась с V</a:t>
            </a:r>
            <a:r>
              <a:rPr lang="ru-RU" baseline="-25000" dirty="0" smtClean="0"/>
              <a:t>1</a:t>
            </a:r>
            <a:r>
              <a:rPr lang="ru-RU" dirty="0" smtClean="0"/>
              <a:t> до V</a:t>
            </a:r>
            <a:r>
              <a:rPr lang="ru-RU" baseline="-25000" dirty="0" smtClean="0"/>
              <a:t>2</a:t>
            </a:r>
            <a:r>
              <a:rPr lang="ru-RU" dirty="0" smtClean="0"/>
              <a:t>. Приращение кинетической энергии элемента жидкости равно</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C:\Users\1\Desktop\1.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646331"/>
          </a:xfrm>
          <a:prstGeom prst="rect">
            <a:avLst/>
          </a:prstGeom>
        </p:spPr>
        <p:txBody>
          <a:bodyPr wrap="square">
            <a:spAutoFit/>
          </a:bodyPr>
          <a:lstStyle/>
          <a:p>
            <a:r>
              <a:rPr lang="ru-RU" dirty="0"/>
              <a:t>Чтобы разобраться в причинах уменьшения давления в узких частях и увеличения в широких, используем </a:t>
            </a:r>
            <a:r>
              <a:rPr lang="ru-RU" i="1" dirty="0"/>
              <a:t>закон сохранения энергии и математические навыки.</a:t>
            </a:r>
            <a:r>
              <a:rPr lang="ru-RU" dirty="0"/>
              <a:t> </a:t>
            </a:r>
          </a:p>
        </p:txBody>
      </p:sp>
      <p:pic>
        <p:nvPicPr>
          <p:cNvPr id="2050" name="Picture 2" descr="http://festival.1september.ru/articles/573733/Image4696.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96220" y="1412776"/>
            <a:ext cx="5242850" cy="5928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11560" y="2276872"/>
            <a:ext cx="7992888" cy="646331"/>
          </a:xfrm>
          <a:prstGeom prst="rect">
            <a:avLst/>
          </a:prstGeom>
        </p:spPr>
        <p:txBody>
          <a:bodyPr wrap="square">
            <a:spAutoFit/>
          </a:bodyPr>
          <a:lstStyle/>
          <a:p>
            <a:r>
              <a:rPr lang="ru-RU" dirty="0"/>
              <a:t>Работа сил давления, совершенная над элементом жидкости при его перемещении, равна:</a:t>
            </a:r>
          </a:p>
        </p:txBody>
      </p:sp>
      <p:pic>
        <p:nvPicPr>
          <p:cNvPr id="2052" name="Picture 4" descr="http://festival.1september.ru/articles/573733/Image4697.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7877" y="2670825"/>
            <a:ext cx="4926531" cy="4333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festival.1september.ru/articles/573733/img1.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91950" y="3284984"/>
            <a:ext cx="2390775" cy="9906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9" name="Picture 11" descr="http://festival.1september.ru/articles/573733/Image4700.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47664" y="4402312"/>
            <a:ext cx="6562540" cy="736849"/>
          </a:xfrm>
          <a:prstGeom prst="rect">
            <a:avLst/>
          </a:prstGeom>
          <a:noFill/>
          <a:extLst>
            <a:ext uri="{909E8E84-426E-40DD-AFC4-6F175D3DCCD1}">
              <a14:hiddenFill xmlns:a14="http://schemas.microsoft.com/office/drawing/2010/main" xmlns="">
                <a:solidFill>
                  <a:srgbClr val="FFFFFF"/>
                </a:solidFill>
              </a14:hiddenFill>
            </a:ext>
          </a:extLst>
        </p:spPr>
      </p:pic>
      <p:pic>
        <p:nvPicPr>
          <p:cNvPr id="2061" name="Picture 13" descr="http://festival.1september.ru/articles/573733/img7.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10281" y="5128988"/>
            <a:ext cx="3395446" cy="9643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79512" y="6093296"/>
            <a:ext cx="8856984" cy="830997"/>
          </a:xfrm>
          <a:prstGeom prst="rect">
            <a:avLst/>
          </a:prstGeom>
        </p:spPr>
        <p:txBody>
          <a:bodyPr wrap="square">
            <a:spAutoFit/>
          </a:bodyPr>
          <a:lstStyle/>
          <a:p>
            <a:r>
              <a:rPr lang="ru-RU" sz="2400" b="1" dirty="0">
                <a:solidFill>
                  <a:srgbClr val="FF0000"/>
                </a:solidFill>
              </a:rPr>
              <a:t>Вывод: Чем больше скорость потока жидкости, тем меньше ее давление.</a:t>
            </a:r>
          </a:p>
        </p:txBody>
      </p:sp>
    </p:spTree>
    <p:extLst>
      <p:ext uri="{BB962C8B-B14F-4D97-AF65-F5344CB8AC3E}">
        <p14:creationId xmlns:p14="http://schemas.microsoft.com/office/powerpoint/2010/main" xmlns="" val="412644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Уравнение Бернулли</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Изменение потенциальной энергии этого же элемента составляет</a:t>
            </a:r>
          </a:p>
          <a:p>
            <a:r>
              <a:rPr lang="ru-RU" dirty="0" smtClean="0"/>
              <a:t>Е = </a:t>
            </a:r>
            <a:r>
              <a:rPr lang="ru-RU" dirty="0" err="1" smtClean="0"/>
              <a:t>mg</a:t>
            </a:r>
            <a:r>
              <a:rPr lang="ru-RU" dirty="0" smtClean="0"/>
              <a:t>(h</a:t>
            </a:r>
            <a:r>
              <a:rPr lang="ru-RU" baseline="-25000" dirty="0" smtClean="0"/>
              <a:t>2</a:t>
            </a:r>
            <a:r>
              <a:rPr lang="ru-RU" dirty="0" smtClean="0"/>
              <a:t> – h</a:t>
            </a:r>
            <a:r>
              <a:rPr lang="ru-RU" baseline="-25000" dirty="0" smtClean="0"/>
              <a:t>1) </a:t>
            </a:r>
            <a:r>
              <a:rPr lang="ru-RU" dirty="0" smtClean="0"/>
              <a:t>= </a:t>
            </a:r>
            <a:r>
              <a:rPr lang="ru-RU" dirty="0" err="1" smtClean="0"/>
              <a:t>pgt</a:t>
            </a:r>
            <a:r>
              <a:rPr lang="ru-RU" dirty="0" smtClean="0"/>
              <a:t>(S</a:t>
            </a:r>
            <a:r>
              <a:rPr lang="ru-RU" baseline="-25000" dirty="0" smtClean="0"/>
              <a:t>2</a:t>
            </a:r>
            <a:r>
              <a:rPr lang="ru-RU" dirty="0" smtClean="0"/>
              <a:t>V</a:t>
            </a:r>
            <a:r>
              <a:rPr lang="ru-RU" baseline="-25000" dirty="0" smtClean="0"/>
              <a:t>2</a:t>
            </a:r>
            <a:r>
              <a:rPr lang="ru-RU" dirty="0" smtClean="0"/>
              <a:t>h</a:t>
            </a:r>
            <a:r>
              <a:rPr lang="ru-RU" baseline="-25000" dirty="0" smtClean="0"/>
              <a:t>2</a:t>
            </a:r>
            <a:r>
              <a:rPr lang="ru-RU" dirty="0" smtClean="0"/>
              <a:t> – S</a:t>
            </a:r>
            <a:r>
              <a:rPr lang="ru-RU" baseline="-25000" dirty="0" smtClean="0"/>
              <a:t>1</a:t>
            </a:r>
            <a:r>
              <a:rPr lang="ru-RU" dirty="0" smtClean="0"/>
              <a:t>V</a:t>
            </a:r>
            <a:r>
              <a:rPr lang="ru-RU" baseline="-25000" dirty="0" smtClean="0"/>
              <a:t>1</a:t>
            </a:r>
            <a:r>
              <a:rPr lang="ru-RU" dirty="0" smtClean="0"/>
              <a:t>h</a:t>
            </a:r>
            <a:r>
              <a:rPr lang="ru-RU" baseline="-25000" dirty="0" smtClean="0"/>
              <a:t>1)</a:t>
            </a:r>
            <a:endParaRPr lang="ru-RU" dirty="0" smtClean="0"/>
          </a:p>
          <a:p>
            <a:r>
              <a:rPr lang="ru-RU" dirty="0" smtClean="0"/>
              <a:t>Работа сил давления, совершенная над элементом жидкости при его перемещении, равна</a:t>
            </a:r>
          </a:p>
          <a:p>
            <a:r>
              <a:rPr lang="ru-RU" dirty="0" smtClean="0"/>
              <a:t>А = P</a:t>
            </a:r>
            <a:r>
              <a:rPr lang="ru-RU" baseline="-25000" dirty="0" smtClean="0"/>
              <a:t>1</a:t>
            </a:r>
            <a:r>
              <a:rPr lang="ru-RU" dirty="0" smtClean="0"/>
              <a:t>S</a:t>
            </a:r>
            <a:r>
              <a:rPr lang="ru-RU" baseline="-25000" dirty="0" smtClean="0"/>
              <a:t>1</a:t>
            </a:r>
            <a:r>
              <a:rPr lang="ru-RU" dirty="0" smtClean="0"/>
              <a:t>V</a:t>
            </a:r>
            <a:r>
              <a:rPr lang="ru-RU" baseline="-25000" dirty="0" smtClean="0"/>
              <a:t>1</a:t>
            </a:r>
            <a:r>
              <a:rPr lang="ru-RU" dirty="0" smtClean="0"/>
              <a:t>t – P</a:t>
            </a:r>
            <a:r>
              <a:rPr lang="ru-RU" baseline="-25000" dirty="0" smtClean="0"/>
              <a:t>2</a:t>
            </a:r>
            <a:r>
              <a:rPr lang="ru-RU" dirty="0" smtClean="0"/>
              <a:t>V</a:t>
            </a:r>
            <a:r>
              <a:rPr lang="ru-RU" baseline="-25000" dirty="0" smtClean="0"/>
              <a:t>2</a:t>
            </a:r>
            <a:r>
              <a:rPr lang="ru-RU" dirty="0" smtClean="0"/>
              <a:t>S</a:t>
            </a:r>
            <a:r>
              <a:rPr lang="ru-RU" baseline="-25000" dirty="0" smtClean="0"/>
              <a:t>2</a:t>
            </a:r>
            <a:r>
              <a:rPr lang="ru-RU" dirty="0" smtClean="0"/>
              <a:t>t</a:t>
            </a:r>
          </a:p>
          <a:p>
            <a:r>
              <a:rPr lang="ru-RU" dirty="0" smtClean="0"/>
              <a:t>Запишем закон сохранения энергии:</a:t>
            </a:r>
          </a:p>
          <a:p>
            <a:r>
              <a:rPr lang="ru-RU" dirty="0" smtClean="0"/>
              <a:t>А = </a:t>
            </a:r>
            <a:r>
              <a:rPr lang="ru-RU" dirty="0" err="1" smtClean="0"/>
              <a:t>Ек</a:t>
            </a:r>
            <a:r>
              <a:rPr lang="ru-RU" dirty="0" smtClean="0"/>
              <a:t> + </a:t>
            </a:r>
            <a:r>
              <a:rPr lang="ru-RU" dirty="0" err="1" smtClean="0"/>
              <a:t>Еп</a:t>
            </a:r>
            <a:endParaRPr lang="ru-RU" dirty="0" smtClean="0"/>
          </a:p>
          <a:p>
            <a:r>
              <a:rPr lang="ru-RU" dirty="0" smtClean="0"/>
              <a:t>После подстановки и сокращений получим:</a:t>
            </a:r>
          </a:p>
          <a:p>
            <a:r>
              <a:rPr lang="ru-RU" dirty="0" smtClean="0"/>
              <a:t>P</a:t>
            </a:r>
            <a:r>
              <a:rPr lang="ru-RU" baseline="-25000" dirty="0" smtClean="0"/>
              <a:t>1 </a:t>
            </a:r>
            <a:r>
              <a:rPr lang="ru-RU" dirty="0" smtClean="0"/>
              <a:t>+ pV</a:t>
            </a:r>
            <a:r>
              <a:rPr lang="ru-RU" baseline="-25000" dirty="0" smtClean="0"/>
              <a:t>1</a:t>
            </a:r>
            <a:r>
              <a:rPr lang="ru-RU" baseline="30000" dirty="0" smtClean="0"/>
              <a:t>2</a:t>
            </a:r>
            <a:r>
              <a:rPr lang="ru-RU" dirty="0" smtClean="0"/>
              <a:t>/2 + pgh</a:t>
            </a:r>
            <a:r>
              <a:rPr lang="ru-RU" baseline="-25000" dirty="0" smtClean="0"/>
              <a:t>1</a:t>
            </a:r>
            <a:r>
              <a:rPr lang="ru-RU" dirty="0" smtClean="0"/>
              <a:t> = P</a:t>
            </a:r>
            <a:r>
              <a:rPr lang="ru-RU" baseline="-25000" dirty="0" smtClean="0"/>
              <a:t>2</a:t>
            </a:r>
            <a:r>
              <a:rPr lang="ru-RU" dirty="0" smtClean="0"/>
              <a:t> + pV</a:t>
            </a:r>
            <a:r>
              <a:rPr lang="ru-RU" baseline="-25000" dirty="0" smtClean="0"/>
              <a:t>2</a:t>
            </a:r>
            <a:r>
              <a:rPr lang="ru-RU" baseline="30000" dirty="0" smtClean="0"/>
              <a:t>2</a:t>
            </a:r>
            <a:r>
              <a:rPr lang="ru-RU" dirty="0" smtClean="0"/>
              <a:t> + pgh</a:t>
            </a:r>
            <a:r>
              <a:rPr lang="ru-RU" baseline="-25000" dirty="0" smtClean="0"/>
              <a:t>2</a:t>
            </a:r>
            <a:endParaRPr lang="ru-RU" dirty="0" smtClean="0"/>
          </a:p>
          <a:p>
            <a:r>
              <a:rPr lang="ru-RU" dirty="0" smtClean="0"/>
              <a:t>или</a:t>
            </a:r>
          </a:p>
          <a:p>
            <a:r>
              <a:rPr lang="ru-RU" dirty="0" smtClean="0"/>
              <a:t>Р + рV</a:t>
            </a:r>
            <a:r>
              <a:rPr lang="ru-RU" baseline="30000" dirty="0" smtClean="0"/>
              <a:t>2</a:t>
            </a:r>
            <a:r>
              <a:rPr lang="ru-RU" dirty="0" smtClean="0"/>
              <a:t>/2 + </a:t>
            </a:r>
            <a:r>
              <a:rPr lang="ru-RU" dirty="0" err="1" smtClean="0"/>
              <a:t>pgh</a:t>
            </a:r>
            <a:r>
              <a:rPr lang="ru-RU" dirty="0" smtClean="0"/>
              <a:t> = </a:t>
            </a:r>
            <a:r>
              <a:rPr lang="ru-RU" dirty="0" err="1" smtClean="0"/>
              <a:t>const</a:t>
            </a:r>
            <a:endParaRPr lang="ru-RU"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59011"/>
            <a:ext cx="8280920" cy="1631216"/>
          </a:xfrm>
          <a:prstGeom prst="rect">
            <a:avLst/>
          </a:prstGeom>
        </p:spPr>
        <p:txBody>
          <a:bodyPr wrap="square">
            <a:spAutoFit/>
          </a:bodyPr>
          <a:lstStyle/>
          <a:p>
            <a:r>
              <a:rPr lang="ru-RU" sz="2000" dirty="0"/>
              <a:t>Зависимость давления от скорости течения называют эффектом, а уравнение </a:t>
            </a:r>
            <a:r>
              <a:rPr lang="ru-RU" sz="2000" dirty="0" smtClean="0"/>
              <a:t> </a:t>
            </a:r>
            <a:r>
              <a:rPr lang="ru-RU" sz="2000" dirty="0"/>
              <a:t>– законом Бернулли в честь автора, швейцарского ученого Даниила Бернулли</a:t>
            </a:r>
            <a:r>
              <a:rPr lang="ru-RU" sz="2000" b="1" dirty="0"/>
              <a:t>, </a:t>
            </a:r>
            <a:r>
              <a:rPr lang="ru-RU" sz="2000" dirty="0" smtClean="0"/>
              <a:t>который </a:t>
            </a:r>
            <a:r>
              <a:rPr lang="ru-RU" sz="2000" dirty="0"/>
              <a:t>работал в </a:t>
            </a:r>
            <a:r>
              <a:rPr lang="ru-RU" sz="2000" dirty="0" smtClean="0"/>
              <a:t>Санкт-Петербурге</a:t>
            </a:r>
            <a:r>
              <a:rPr lang="ru-RU" sz="2000" dirty="0"/>
              <a:t>. </a:t>
            </a:r>
            <a:endParaRPr lang="ru-RU" sz="2000" dirty="0" smtClean="0"/>
          </a:p>
          <a:p>
            <a:r>
              <a:rPr lang="ru-RU" sz="2000" dirty="0" smtClean="0"/>
              <a:t>Закон </a:t>
            </a:r>
            <a:r>
              <a:rPr lang="ru-RU" sz="2000" dirty="0"/>
              <a:t>Бернулли для ламинарных потоков жидкости и газов является следствием закона сохранения энергии.</a:t>
            </a:r>
          </a:p>
        </p:txBody>
      </p:sp>
      <p:sp>
        <p:nvSpPr>
          <p:cNvPr id="3" name="Rectangle 2"/>
          <p:cNvSpPr>
            <a:spLocks noChangeArrowheads="1"/>
          </p:cNvSpPr>
          <p:nvPr/>
        </p:nvSpPr>
        <p:spPr bwMode="auto">
          <a:xfrm>
            <a:off x="395536" y="4601682"/>
            <a:ext cx="7776863" cy="201784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Здесь</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 </a:t>
            </a:r>
            <a:r>
              <a:rPr kumimoji="0" lang="ru-RU" altLang="ru-RU" sz="1600" b="0" i="0" u="none" strike="noStrike" cap="none" normalizeH="0" baseline="0" dirty="0" smtClean="0">
                <a:ln>
                  <a:noFill/>
                </a:ln>
                <a:solidFill>
                  <a:srgbClr val="0B0080"/>
                </a:solidFill>
                <a:effectLst/>
                <a:latin typeface="Arial" pitchFamily="34" charset="0"/>
                <a:cs typeface="Arial" pitchFamily="34" charset="0"/>
                <a:hlinkClick r:id="rId2" tooltip="Плотность"/>
              </a:rPr>
              <a:t>плотность</a:t>
            </a: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жидкости,</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 </a:t>
            </a:r>
            <a:r>
              <a:rPr kumimoji="0" lang="ru-RU" altLang="ru-RU" sz="1600" b="0" i="0" u="none" strike="noStrike" cap="none" normalizeH="0" baseline="0" dirty="0" smtClean="0">
                <a:ln>
                  <a:noFill/>
                </a:ln>
                <a:solidFill>
                  <a:srgbClr val="0B0080"/>
                </a:solidFill>
                <a:effectLst/>
                <a:latin typeface="Arial" pitchFamily="34" charset="0"/>
                <a:cs typeface="Arial" pitchFamily="34" charset="0"/>
                <a:hlinkClick r:id="rId3" tooltip="Скорость"/>
              </a:rPr>
              <a:t>скорость</a:t>
            </a: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потока,</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 </a:t>
            </a:r>
            <a:r>
              <a:rPr kumimoji="0" lang="ru-RU" altLang="ru-RU" sz="1600" b="0" i="0" u="none" strike="noStrike" cap="none" normalizeH="0" baseline="0" dirty="0" smtClean="0">
                <a:ln>
                  <a:noFill/>
                </a:ln>
                <a:solidFill>
                  <a:srgbClr val="0B0080"/>
                </a:solidFill>
                <a:effectLst/>
                <a:latin typeface="Arial" pitchFamily="34" charset="0"/>
                <a:cs typeface="Arial" pitchFamily="34" charset="0"/>
                <a:hlinkClick r:id="rId4" tooltip="Высота"/>
              </a:rPr>
              <a:t>высота</a:t>
            </a: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на которой находится рассматриваемый элемент жидкости,</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 </a:t>
            </a:r>
            <a:r>
              <a:rPr kumimoji="0" lang="ru-RU" altLang="ru-RU" sz="1600" b="0" i="0" u="none" strike="noStrike" cap="none" normalizeH="0" baseline="0" dirty="0" smtClean="0">
                <a:ln>
                  <a:noFill/>
                </a:ln>
                <a:solidFill>
                  <a:srgbClr val="0B0080"/>
                </a:solidFill>
                <a:effectLst/>
                <a:latin typeface="Arial" pitchFamily="34" charset="0"/>
                <a:cs typeface="Arial" pitchFamily="34" charset="0"/>
                <a:hlinkClick r:id="rId5" tooltip="Давление"/>
              </a:rPr>
              <a:t>давление</a:t>
            </a: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в точке пространства, где расположен центр массы рассматриваемого элемента жидкости,</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   — </a:t>
            </a:r>
            <a:r>
              <a:rPr kumimoji="0" lang="ru-RU" altLang="ru-RU" sz="1600" b="0" i="0" u="none" strike="noStrike" cap="none" normalizeH="0" baseline="0" dirty="0" smtClean="0">
                <a:ln>
                  <a:noFill/>
                </a:ln>
                <a:solidFill>
                  <a:srgbClr val="0B0080"/>
                </a:solidFill>
                <a:effectLst/>
                <a:latin typeface="Arial" pitchFamily="34" charset="0"/>
                <a:cs typeface="Arial" pitchFamily="34" charset="0"/>
                <a:hlinkClick r:id="rId6" tooltip="Ускорение свободного падения"/>
              </a:rPr>
              <a:t>ускорение свободного падения</a:t>
            </a:r>
            <a:r>
              <a:rPr kumimoji="0" lang="ru-RU" altLang="ru-RU" sz="1600" b="0" i="0" u="none" strike="noStrike" cap="none" normalizeH="0" baseline="0" dirty="0" smtClean="0">
                <a:ln>
                  <a:noFill/>
                </a:ln>
                <a:solidFill>
                  <a:srgbClr val="252525"/>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rgbClr val="252525"/>
              </a:solidFill>
              <a:effectLst/>
              <a:latin typeface="Arial" pitchFamily="34" charset="0"/>
              <a:cs typeface="Arial" pitchFamily="34" charset="0"/>
            </a:endParaRPr>
          </a:p>
        </p:txBody>
      </p:sp>
      <p:pic>
        <p:nvPicPr>
          <p:cNvPr id="3081" name="Picture 9" descr="\tfrac{\rho v^2}{2} + \rho g h + p = \mathrm{cons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59358" y="2348880"/>
            <a:ext cx="4111905" cy="648072"/>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BernoullisLawDerivationDiagram.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56678" y="2331740"/>
            <a:ext cx="4855488" cy="2269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4136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Уравнение Бернулли</a:t>
            </a:r>
            <a:endParaRPr lang="ru-RU"/>
          </a:p>
        </p:txBody>
      </p:sp>
      <p:sp>
        <p:nvSpPr>
          <p:cNvPr id="3" name="Содержимое 2"/>
          <p:cNvSpPr>
            <a:spLocks noGrp="1"/>
          </p:cNvSpPr>
          <p:nvPr>
            <p:ph idx="1"/>
          </p:nvPr>
        </p:nvSpPr>
        <p:spPr/>
        <p:txBody>
          <a:bodyPr>
            <a:normAutofit fontScale="62500" lnSpcReduction="20000"/>
          </a:bodyPr>
          <a:lstStyle/>
          <a:p>
            <a:r>
              <a:rPr lang="ru-RU" dirty="0" smtClean="0"/>
              <a:t>В этом уравнении все слагаемые имеют размерность давления и соответственно называются: </a:t>
            </a:r>
            <a:r>
              <a:rPr lang="ru-RU" dirty="0" err="1" smtClean="0"/>
              <a:t>Р-статическое</a:t>
            </a:r>
            <a:r>
              <a:rPr lang="ru-RU" dirty="0" smtClean="0"/>
              <a:t> давление, pV</a:t>
            </a:r>
            <a:r>
              <a:rPr lang="ru-RU" baseline="30000" dirty="0" smtClean="0"/>
              <a:t>2</a:t>
            </a:r>
            <a:r>
              <a:rPr lang="ru-RU" dirty="0" smtClean="0"/>
              <a:t>/2 -динамическое давление, </a:t>
            </a:r>
            <a:r>
              <a:rPr lang="ru-RU" dirty="0" err="1" smtClean="0"/>
              <a:t>pgh</a:t>
            </a:r>
            <a:r>
              <a:rPr lang="ru-RU" dirty="0" smtClean="0"/>
              <a:t>- весовое давление. При отсутствии скорости уравнение Бернулли превращается в гидростатическую формулу. Если труба устроена так, что давление в ней остается постоянным, уравнение Бернулли для жидкости просто совпадает с законом сохранения энергии для материальной точки. Если же труба устроена так, что можно не учитывать изменение высоты </a:t>
            </a:r>
            <a:r>
              <a:rPr lang="ru-RU" dirty="0" err="1" smtClean="0"/>
              <a:t>h</a:t>
            </a:r>
            <a:r>
              <a:rPr lang="ru-RU" dirty="0" smtClean="0"/>
              <a:t> (в силу малой плотности вещества или малого изменения этой высоты), то результат получится неожиданным: скорость в узких участках трубы растет, - значит там должно падать давление. Максимальное давление в трубах устанавливается именно там, где труба имеет наибольшее сечение; здесь ее материал может не выдержать и разорваться. Узкие части трубы в этом отношении безопасны, но в них давление может упасть настолько, что жидкость закипит, - это тоже приведет к разрушению материала трубы.</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1\Desktop\1.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1\Desktop\1.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1\Desktop\1.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C:\Users\1\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1\Desktop\1.jpg"/>
          <p:cNvPicPr>
            <a:picLocks noGrp="1" noChangeAspect="1" noChangeArrowheads="1"/>
          </p:cNvPicPr>
          <p:nvPr>
            <p:ph idx="1"/>
          </p:nvPr>
        </p:nvPicPr>
        <p:blipFill>
          <a:blip r:embed="rId2" cstate="print"/>
          <a:srcRect/>
          <a:stretch>
            <a:fillRect/>
          </a:stretch>
        </p:blipFill>
        <p:spPr bwMode="auto">
          <a:xfrm>
            <a:off x="4355976" y="764704"/>
            <a:ext cx="4788024" cy="5462067"/>
          </a:xfrm>
          <a:prstGeom prst="rect">
            <a:avLst/>
          </a:prstGeom>
          <a:noFill/>
        </p:spPr>
      </p:pic>
      <p:pic>
        <p:nvPicPr>
          <p:cNvPr id="8196" name="Picture 4" descr="C:\Users\1\Desktop\1.jpg"/>
          <p:cNvPicPr>
            <a:picLocks noChangeAspect="1" noChangeArrowheads="1"/>
          </p:cNvPicPr>
          <p:nvPr/>
        </p:nvPicPr>
        <p:blipFill>
          <a:blip r:embed="rId3" cstate="print"/>
          <a:srcRect/>
          <a:stretch>
            <a:fillRect/>
          </a:stretch>
        </p:blipFill>
        <p:spPr bwMode="auto">
          <a:xfrm>
            <a:off x="0" y="764704"/>
            <a:ext cx="4427984" cy="55446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1\Desktop\1.jpg"/>
          <p:cNvPicPr>
            <a:picLocks noChangeAspect="1" noChangeArrowheads="1"/>
          </p:cNvPicPr>
          <p:nvPr/>
        </p:nvPicPr>
        <p:blipFill>
          <a:blip r:embed="rId2" cstate="print"/>
          <a:srcRect/>
          <a:stretch>
            <a:fillRect/>
          </a:stretch>
        </p:blipFill>
        <p:spPr bwMode="auto">
          <a:xfrm>
            <a:off x="5076056" y="692696"/>
            <a:ext cx="4067944" cy="5184576"/>
          </a:xfrm>
          <a:prstGeom prst="rect">
            <a:avLst/>
          </a:prstGeom>
          <a:noFill/>
        </p:spPr>
      </p:pic>
      <p:pic>
        <p:nvPicPr>
          <p:cNvPr id="6" name="Picture 2" descr="C:\Users\1\Desktop\1.jpg"/>
          <p:cNvPicPr>
            <a:picLocks noGrp="1" noChangeAspect="1" noChangeArrowheads="1"/>
          </p:cNvPicPr>
          <p:nvPr>
            <p:ph idx="1"/>
          </p:nvPr>
        </p:nvPicPr>
        <p:blipFill>
          <a:blip r:embed="rId3" cstate="print"/>
          <a:srcRect/>
          <a:stretch>
            <a:fillRect/>
          </a:stretch>
        </p:blipFill>
        <p:spPr bwMode="auto">
          <a:xfrm>
            <a:off x="1" y="692696"/>
            <a:ext cx="5076055" cy="54334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1\Desktop\1.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229600" cy="792088"/>
          </a:xfrm>
        </p:spPr>
        <p:txBody>
          <a:bodyPr/>
          <a:lstStyle/>
          <a:p>
            <a:r>
              <a:rPr lang="ru-RU" dirty="0" smtClean="0"/>
              <a:t>Движение жидкости</a:t>
            </a:r>
            <a:endParaRPr lang="ru-RU" dirty="0"/>
          </a:p>
        </p:txBody>
      </p:sp>
      <p:sp>
        <p:nvSpPr>
          <p:cNvPr id="3" name="Содержимое 2"/>
          <p:cNvSpPr>
            <a:spLocks noGrp="1"/>
          </p:cNvSpPr>
          <p:nvPr>
            <p:ph idx="1"/>
          </p:nvPr>
        </p:nvSpPr>
        <p:spPr>
          <a:xfrm>
            <a:off x="457200" y="1124744"/>
            <a:ext cx="8229600" cy="5001419"/>
          </a:xfrm>
        </p:spPr>
        <p:txBody>
          <a:bodyPr/>
          <a:lstStyle/>
          <a:p>
            <a:pPr marL="0" lvl="0" indent="0" algn="just" fontAlgn="base">
              <a:spcBef>
                <a:spcPct val="0"/>
              </a:spcBef>
              <a:spcAft>
                <a:spcPct val="0"/>
              </a:spcAft>
              <a:buNone/>
            </a:pPr>
            <a:r>
              <a:rPr lang="ru-RU" dirty="0" smtClean="0">
                <a:solidFill>
                  <a:srgbClr val="212529"/>
                </a:solidFill>
                <a:latin typeface="Open Sans"/>
                <a:cs typeface="Arial" pitchFamily="34" charset="0"/>
              </a:rPr>
              <a:t>Пусть жидкость течет без трения по трубе переменного сечения:</a:t>
            </a:r>
            <a:endParaRPr lang="ru-RU" dirty="0" smtClean="0">
              <a:latin typeface="Arial" pitchFamily="34" charset="0"/>
              <a:cs typeface="Arial" pitchFamily="34" charset="0"/>
            </a:endParaRPr>
          </a:p>
        </p:txBody>
      </p:sp>
      <p:pic>
        <p:nvPicPr>
          <p:cNvPr id="1026" name="Picture 2" descr="https://xn--j1ahfl.xn--p1ai/data/images/u144043/t1516539561aa.jpg"/>
          <p:cNvPicPr>
            <a:picLocks noChangeAspect="1" noChangeArrowheads="1"/>
          </p:cNvPicPr>
          <p:nvPr/>
        </p:nvPicPr>
        <p:blipFill>
          <a:blip r:embed="rId2" cstate="print"/>
          <a:srcRect/>
          <a:stretch>
            <a:fillRect/>
          </a:stretch>
        </p:blipFill>
        <p:spPr bwMode="auto">
          <a:xfrm>
            <a:off x="755576" y="2204864"/>
            <a:ext cx="5112568" cy="1512168"/>
          </a:xfrm>
          <a:prstGeom prst="rect">
            <a:avLst/>
          </a:prstGeom>
          <a:noFill/>
        </p:spPr>
      </p:pic>
      <p:sp>
        <p:nvSpPr>
          <p:cNvPr id="1027" name="Rectangle 3"/>
          <p:cNvSpPr>
            <a:spLocks noChangeArrowheads="1"/>
          </p:cNvSpPr>
          <p:nvPr/>
        </p:nvSpPr>
        <p:spPr bwMode="auto">
          <a:xfrm>
            <a:off x="0" y="2408589"/>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212529"/>
                </a:solidFill>
                <a:latin typeface="Open Sans"/>
                <a:cs typeface="Arial" pitchFamily="34" charset="0"/>
              </a:rPr>
              <a:t>Ч</a:t>
            </a:r>
            <a:r>
              <a:rPr kumimoji="0" lang="ru-RU" sz="1800" b="0" i="0" u="none" strike="noStrike" cap="none" normalizeH="0" baseline="0" dirty="0" smtClean="0">
                <a:ln>
                  <a:noFill/>
                </a:ln>
                <a:solidFill>
                  <a:srgbClr val="212529"/>
                </a:solidFill>
                <a:effectLst/>
                <a:latin typeface="Open Sans"/>
                <a:cs typeface="Arial" pitchFamily="34" charset="0"/>
              </a:rPr>
              <a:t>ерез все сечения трубы проходят одинаковые объемы жидкости, иначе жидкости пришлось бы либо разорваться где-нибудь, либо сжаться, что невозможно. За время </a:t>
            </a:r>
            <a:r>
              <a:rPr kumimoji="0" lang="ru-RU" sz="1800" b="0" i="0" u="none" strike="noStrike" cap="none" normalizeH="0" baseline="0" dirty="0" err="1" smtClean="0">
                <a:ln>
                  <a:noFill/>
                </a:ln>
                <a:solidFill>
                  <a:srgbClr val="212529"/>
                </a:solidFill>
                <a:effectLst/>
                <a:latin typeface="Open Sans"/>
                <a:cs typeface="Arial" pitchFamily="34" charset="0"/>
              </a:rPr>
              <a:t>t</a:t>
            </a:r>
            <a:r>
              <a:rPr kumimoji="0" lang="ru-RU" sz="1800" b="0" i="0" u="none" strike="noStrike" cap="none" normalizeH="0" baseline="0" dirty="0" smtClean="0">
                <a:ln>
                  <a:noFill/>
                </a:ln>
                <a:solidFill>
                  <a:srgbClr val="212529"/>
                </a:solidFill>
                <a:effectLst/>
                <a:latin typeface="Open Sans"/>
                <a:cs typeface="Arial" pitchFamily="34" charset="0"/>
              </a:rPr>
              <a:t> через сечение S1пройдет объем</a:t>
            </a:r>
            <a:r>
              <a:rPr kumimoji="0" lang="en-US" sz="1800" b="0" i="0" u="none" strike="noStrike" cap="none" normalizeH="0" dirty="0" smtClean="0">
                <a:ln>
                  <a:noFill/>
                </a:ln>
                <a:solidFill>
                  <a:srgbClr val="212529"/>
                </a:solidFill>
                <a:effectLst/>
                <a:latin typeface="Open Sans"/>
                <a:cs typeface="Arial" pitchFamily="34" charset="0"/>
              </a:rPr>
              <a:t> </a:t>
            </a:r>
            <a:r>
              <a:rPr kumimoji="0" lang="ru-RU" sz="1300" b="0" i="0" u="none" strike="noStrike" cap="none" normalizeH="0" baseline="0" dirty="0" smtClean="0">
                <a:ln>
                  <a:noFill/>
                </a:ln>
                <a:solidFill>
                  <a:srgbClr val="212529"/>
                </a:solidFill>
                <a:effectLst/>
                <a:latin typeface="Open Sans"/>
                <a:cs typeface="Arial" pitchFamily="34" charset="0"/>
              </a:rPr>
              <a:t>,</a:t>
            </a:r>
            <a:r>
              <a:rPr kumimoji="0" lang="ru-RU" sz="1800" b="0" i="0" u="none" strike="noStrike" cap="none" normalizeH="0" baseline="0" dirty="0" smtClean="0">
                <a:ln>
                  <a:noFill/>
                </a:ln>
                <a:solidFill>
                  <a:srgbClr val="212529"/>
                </a:solidFill>
                <a:effectLst/>
                <a:latin typeface="Open Sans"/>
                <a:cs typeface="Arial" pitchFamily="34" charset="0"/>
              </a:rPr>
              <a:t> </a:t>
            </a:r>
            <a:endParaRPr kumimoji="0" lang="en-US" sz="1800" b="0" i="0" u="none" strike="noStrike" cap="none" normalizeH="0" baseline="0" dirty="0" smtClean="0">
              <a:ln>
                <a:noFill/>
              </a:ln>
              <a:solidFill>
                <a:srgbClr val="212529"/>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212529"/>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212529"/>
                </a:solidFill>
                <a:effectLst/>
                <a:latin typeface="Open Sans"/>
                <a:cs typeface="Arial" pitchFamily="34" charset="0"/>
              </a:rPr>
              <a:t>а через сечение S2 – объем   </a:t>
            </a:r>
            <a:r>
              <a:rPr kumimoji="0" lang="ru-RU" sz="1300" b="0" i="0" u="none" strike="noStrike" cap="none" normalizeH="0" baseline="0" dirty="0" smtClean="0">
                <a:ln>
                  <a:noFill/>
                </a:ln>
                <a:solidFill>
                  <a:srgbClr val="212529"/>
                </a:solidFill>
                <a:effectLst/>
                <a:latin typeface="Open Sans"/>
                <a:cs typeface="Arial" pitchFamily="34" charset="0"/>
              </a:rPr>
              <a:t>.</a:t>
            </a:r>
            <a:r>
              <a:rPr kumimoji="0" lang="ru-RU" sz="1800" b="0" i="0" u="none" strike="noStrike" cap="none" normalizeH="0" baseline="0" dirty="0" smtClean="0">
                <a:ln>
                  <a:noFill/>
                </a:ln>
                <a:solidFill>
                  <a:srgbClr val="212529"/>
                </a:solidFill>
                <a:effectLst/>
                <a:latin typeface="Open Sans"/>
                <a:cs typeface="Arial" pitchFamily="34" charset="0"/>
              </a:rPr>
              <a:t> </a:t>
            </a:r>
            <a:endParaRPr kumimoji="0" lang="en-US" sz="1800" b="0" i="0" u="none" strike="noStrike" cap="none" normalizeH="0" baseline="0" dirty="0" smtClean="0">
              <a:ln>
                <a:noFill/>
              </a:ln>
              <a:solidFill>
                <a:srgbClr val="212529"/>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212529"/>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212529"/>
              </a:solidFill>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212529"/>
                </a:solidFill>
                <a:effectLst/>
                <a:latin typeface="Open Sans"/>
                <a:cs typeface="Arial" pitchFamily="34" charset="0"/>
              </a:rPr>
              <a:t>Но так как эти объемы равны, то</a:t>
            </a:r>
            <a:r>
              <a:rPr kumimoji="0" lang="en-US" sz="1800" b="0" i="0" u="none" strike="noStrike" cap="none" normalizeH="0" baseline="0" dirty="0" smtClean="0">
                <a:ln>
                  <a:noFill/>
                </a:ln>
                <a:solidFill>
                  <a:srgbClr val="212529"/>
                </a:solidFill>
                <a:effectLst/>
                <a:latin typeface="Open Sans"/>
                <a:cs typeface="Arial" pitchFamily="34" charset="0"/>
              </a:rPr>
              <a:t> </a:t>
            </a:r>
            <a:r>
              <a:rPr kumimoji="0" lang="ru-RU" sz="1800" b="0" i="0" u="none" strike="noStrike" cap="none" normalizeH="0" baseline="0" dirty="0" smtClean="0">
                <a:ln>
                  <a:noFill/>
                </a:ln>
                <a:solidFill>
                  <a:srgbClr val="212529"/>
                </a:solidFill>
                <a:effectLst/>
                <a:latin typeface="Open Sans"/>
                <a:cs typeface="Arial" pitchFamily="34" charset="0"/>
              </a:rPr>
              <a:t>   </a:t>
            </a:r>
            <a:endParaRPr kumimoji="0" lang="ru-RU" sz="2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smtClean="0">
                <a:ln>
                  <a:noFill/>
                </a:ln>
                <a:solidFill>
                  <a:srgbClr val="212529"/>
                </a:solidFill>
                <a:effectLst/>
                <a:latin typeface="Open Sans"/>
                <a:cs typeface="Arial" pitchFamily="34" charset="0"/>
              </a:rPr>
              <a:t/>
            </a:r>
            <a:br>
              <a:rPr kumimoji="0" lang="ru-RU" sz="2700" b="0" i="0" u="none" strike="noStrike" cap="none" normalizeH="0" baseline="0" dirty="0" smtClean="0">
                <a:ln>
                  <a:noFill/>
                </a:ln>
                <a:solidFill>
                  <a:srgbClr val="212529"/>
                </a:solidFill>
                <a:effectLst/>
                <a:latin typeface="Open Sans"/>
                <a:cs typeface="Arial" pitchFamily="34" charset="0"/>
              </a:rPr>
            </a:br>
            <a:endParaRPr kumimoji="0" lang="ru-RU" sz="2700" b="0" i="0" u="none" strike="noStrike" cap="none" normalizeH="0" baseline="0" dirty="0" smtClean="0">
              <a:ln>
                <a:noFill/>
              </a:ln>
              <a:solidFill>
                <a:srgbClr val="212529"/>
              </a:solidFill>
              <a:effectLst/>
              <a:latin typeface="Open Sans"/>
              <a:cs typeface="Arial" pitchFamily="34" charset="0"/>
            </a:endParaRPr>
          </a:p>
        </p:txBody>
      </p:sp>
      <p:pic>
        <p:nvPicPr>
          <p:cNvPr id="1028" name="Picture 4" descr="https://xn--j1ahfl.xn--p1ai/data/images/u144043/t1516539561ab.png"/>
          <p:cNvPicPr>
            <a:picLocks noChangeAspect="1" noChangeArrowheads="1"/>
          </p:cNvPicPr>
          <p:nvPr/>
        </p:nvPicPr>
        <p:blipFill>
          <a:blip r:embed="rId3" cstate="print"/>
          <a:srcRect/>
          <a:stretch>
            <a:fillRect/>
          </a:stretch>
        </p:blipFill>
        <p:spPr bwMode="auto">
          <a:xfrm>
            <a:off x="6444208" y="4077072"/>
            <a:ext cx="2376264" cy="648072"/>
          </a:xfrm>
          <a:prstGeom prst="rect">
            <a:avLst/>
          </a:prstGeom>
          <a:noFill/>
        </p:spPr>
      </p:pic>
      <p:pic>
        <p:nvPicPr>
          <p:cNvPr id="1029" name="Picture 5" descr="https://xn--j1ahfl.xn--p1ai/data/images/u144043/t1516539561ac.png"/>
          <p:cNvPicPr>
            <a:picLocks noChangeAspect="1" noChangeArrowheads="1"/>
          </p:cNvPicPr>
          <p:nvPr/>
        </p:nvPicPr>
        <p:blipFill>
          <a:blip r:embed="rId4" cstate="print"/>
          <a:srcRect/>
          <a:stretch>
            <a:fillRect/>
          </a:stretch>
        </p:blipFill>
        <p:spPr bwMode="auto">
          <a:xfrm>
            <a:off x="9563100" y="-182563"/>
            <a:ext cx="1304925" cy="209551"/>
          </a:xfrm>
          <a:prstGeom prst="rect">
            <a:avLst/>
          </a:prstGeom>
          <a:noFill/>
        </p:spPr>
      </p:pic>
      <p:pic>
        <p:nvPicPr>
          <p:cNvPr id="1030" name="Picture 6" descr="https://xn--j1ahfl.xn--p1ai/data/images/u144043/t1516539561ad.png"/>
          <p:cNvPicPr>
            <a:picLocks noChangeAspect="1" noChangeArrowheads="1"/>
          </p:cNvPicPr>
          <p:nvPr/>
        </p:nvPicPr>
        <p:blipFill>
          <a:blip r:embed="rId5" cstate="print"/>
          <a:srcRect/>
          <a:stretch>
            <a:fillRect/>
          </a:stretch>
        </p:blipFill>
        <p:spPr bwMode="auto">
          <a:xfrm>
            <a:off x="13355638" y="-182563"/>
            <a:ext cx="552450" cy="438151"/>
          </a:xfrm>
          <a:prstGeom prst="rect">
            <a:avLst/>
          </a:prstGeom>
          <a:noFill/>
        </p:spPr>
      </p:pic>
      <p:pic>
        <p:nvPicPr>
          <p:cNvPr id="1032" name="Picture 8" descr="C:\Users\1\Desktop\1.png"/>
          <p:cNvPicPr>
            <a:picLocks noChangeAspect="1" noChangeArrowheads="1"/>
          </p:cNvPicPr>
          <p:nvPr/>
        </p:nvPicPr>
        <p:blipFill>
          <a:blip r:embed="rId4" cstate="print"/>
          <a:srcRect/>
          <a:stretch>
            <a:fillRect/>
          </a:stretch>
        </p:blipFill>
        <p:spPr bwMode="auto">
          <a:xfrm>
            <a:off x="3347864" y="4437112"/>
            <a:ext cx="2664296" cy="648072"/>
          </a:xfrm>
          <a:prstGeom prst="rect">
            <a:avLst/>
          </a:prstGeom>
          <a:noFill/>
        </p:spPr>
      </p:pic>
      <p:pic>
        <p:nvPicPr>
          <p:cNvPr id="1034" name="Picture 10" descr="C:\Users\1\Desktop\1.png"/>
          <p:cNvPicPr>
            <a:picLocks noChangeAspect="1" noChangeArrowheads="1"/>
          </p:cNvPicPr>
          <p:nvPr/>
        </p:nvPicPr>
        <p:blipFill>
          <a:blip r:embed="rId5" cstate="print"/>
          <a:srcRect/>
          <a:stretch>
            <a:fillRect/>
          </a:stretch>
        </p:blipFill>
        <p:spPr bwMode="auto">
          <a:xfrm>
            <a:off x="3707904" y="5013176"/>
            <a:ext cx="3024336" cy="12241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Ольга\Desktop\Бер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476671"/>
            <a:ext cx="5501605" cy="60992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32340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2816"/>
            <a:ext cx="8577158" cy="3416320"/>
          </a:xfrm>
          <a:prstGeom prst="rect">
            <a:avLst/>
          </a:prstGeom>
        </p:spPr>
        <p:txBody>
          <a:bodyPr wrap="square">
            <a:spAutoFit/>
          </a:bodyPr>
          <a:lstStyle/>
          <a:p>
            <a:r>
              <a:rPr lang="ru-RU" sz="2400" dirty="0"/>
              <a:t>При переходе жидкости из широкого участка в узкий скорость течения увеличивается, то это значит, что где-то на границе между узким и широким участком трубы жидкость получает ускорение. А по второму закону Ньютона для этого на этой границе должна действовать сила. Этой силой может быть только разность между силами давления в широком и узком участках трубы. В широком участке трубы давление должно быть больше, чем в узком. Этот вывод следует из закона сохранения энергии. </a:t>
            </a:r>
          </a:p>
        </p:txBody>
      </p:sp>
    </p:spTree>
    <p:extLst>
      <p:ext uri="{BB962C8B-B14F-4D97-AF65-F5344CB8AC3E}">
        <p14:creationId xmlns:p14="http://schemas.microsoft.com/office/powerpoint/2010/main" xmlns="" val="1326909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8577158" cy="2677656"/>
          </a:xfrm>
          <a:prstGeom prst="rect">
            <a:avLst/>
          </a:prstGeom>
        </p:spPr>
        <p:txBody>
          <a:bodyPr wrap="square">
            <a:spAutoFit/>
          </a:bodyPr>
          <a:lstStyle/>
          <a:p>
            <a:r>
              <a:rPr lang="ru-RU" sz="2400" dirty="0" smtClean="0"/>
              <a:t>Сила давления жидкости – это и есть сила упругости сжатой жидкости. В широкой части трубы жидкость несколько сильнее сжата, чем в узкой. Правда, мы только что говорили, что жидкость считается несжимаемой. Но это значит, что жидкость не настолько сжата, чтобы сколько-нибудь заметно изменился ее объем. Очень малое сжатие, вызывающее появление силы упругости, неизбежно. Оно и уменьшается в узких частях трубы.</a:t>
            </a:r>
            <a:endParaRPr lang="ru-RU" sz="2400" dirty="0"/>
          </a:p>
        </p:txBody>
      </p:sp>
    </p:spTree>
    <p:extLst>
      <p:ext uri="{BB962C8B-B14F-4D97-AF65-F5344CB8AC3E}">
        <p14:creationId xmlns:p14="http://schemas.microsoft.com/office/powerpoint/2010/main" xmlns="" val="3947717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8577158" cy="3416320"/>
          </a:xfrm>
          <a:prstGeom prst="rect">
            <a:avLst/>
          </a:prstGeom>
        </p:spPr>
        <p:txBody>
          <a:bodyPr wrap="square">
            <a:spAutoFit/>
          </a:bodyPr>
          <a:lstStyle/>
          <a:p>
            <a:r>
              <a:rPr lang="ru-RU" sz="2400" dirty="0" smtClean="0"/>
              <a:t>Если </a:t>
            </a:r>
            <a:r>
              <a:rPr lang="ru-RU" sz="2400" dirty="0"/>
              <a:t>в узких местах трубы увеличивается скорость жидкости, то увеличивается и ее кинетическая энергия. А так как мы условились, что жидкость течет без трения, то этот прирост кинетической энергии должен компенсироваться уменьшением потенциальной энергии, потому что полная энергия должна оставаться постоянной. Но это не потенциальная энергия “</a:t>
            </a:r>
            <a:r>
              <a:rPr lang="ru-RU" sz="2400" dirty="0" err="1"/>
              <a:t>mgh</a:t>
            </a:r>
            <a:r>
              <a:rPr lang="ru-RU" sz="2400" dirty="0"/>
              <a:t>”, потому что труба горизонтальная и высота h везде одинакова. Значит, остается только потенциальная энергия, связанная с силой упругости. </a:t>
            </a:r>
          </a:p>
        </p:txBody>
      </p:sp>
    </p:spTree>
    <p:extLst>
      <p:ext uri="{BB962C8B-B14F-4D97-AF65-F5344CB8AC3E}">
        <p14:creationId xmlns:p14="http://schemas.microsoft.com/office/powerpoint/2010/main" xmlns="" val="3900309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Скорость течения жидкости в трубе переменного сечения обратно пропорциональна площади поперечного сечения. </a:t>
            </a:r>
            <a:endParaRPr lang="ru-RU" sz="2800" dirty="0"/>
          </a:p>
        </p:txBody>
      </p:sp>
      <p:sp>
        <p:nvSpPr>
          <p:cNvPr id="3" name="Содержимое 2"/>
          <p:cNvSpPr>
            <a:spLocks noGrp="1"/>
          </p:cNvSpPr>
          <p:nvPr>
            <p:ph idx="1"/>
          </p:nvPr>
        </p:nvSpPr>
        <p:spPr/>
        <p:txBody>
          <a:bodyPr>
            <a:normAutofit fontScale="85000" lnSpcReduction="20000"/>
          </a:bodyPr>
          <a:lstStyle/>
          <a:p>
            <a:r>
              <a:rPr lang="ru-RU" dirty="0" smtClean="0"/>
              <a:t>Если площадь поперечного сечения увеличилась в 4 раза, то скорость уменьшилась во столько же раз и, наоборот, во сколько раз уменьшилось сечение трубы, во столько же раз увеличилась скорость течения жидкости или газа. Где наблюдается такое явление изменения скорости? Например, на реке, впадающей в море, наблюдается уменьшение скорости, вода из ванны - скорость увеличивается, мы наблюдаем турбулентное течение воды. Если скорость невелика, то жидкость течет как бы разделенная на слои (“</a:t>
            </a:r>
            <a:r>
              <a:rPr lang="ru-RU" dirty="0" err="1" smtClean="0"/>
              <a:t>ламиниа</a:t>
            </a:r>
            <a:r>
              <a:rPr lang="ru-RU" dirty="0" smtClean="0"/>
              <a:t>” – слой). Течение называется ламинарным.</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799</Words>
  <Application>Microsoft Office PowerPoint</Application>
  <PresentationFormat>Экран (4:3)</PresentationFormat>
  <Paragraphs>51</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Движение жидкости</vt:lpstr>
      <vt:lpstr>Слайд 5</vt:lpstr>
      <vt:lpstr>Слайд 6</vt:lpstr>
      <vt:lpstr>Слайд 7</vt:lpstr>
      <vt:lpstr>Слайд 8</vt:lpstr>
      <vt:lpstr>Скорость течения жидкости в трубе переменного сечения обратно пропорциональна площади поперечного сечения. </vt:lpstr>
      <vt:lpstr>Закон Бернулли</vt:lpstr>
      <vt:lpstr>Уравнение Бернулли</vt:lpstr>
      <vt:lpstr>Уравнение Бернулли</vt:lpstr>
      <vt:lpstr>Слайд 13</vt:lpstr>
      <vt:lpstr>Слайд 14</vt:lpstr>
      <vt:lpstr>Уравнение Бернулли</vt:lpstr>
      <vt:lpstr>Слайд 16</vt:lpstr>
      <vt:lpstr>Уравнение Бернулли</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40</cp:revision>
  <dcterms:created xsi:type="dcterms:W3CDTF">2024-12-08T14:49:04Z</dcterms:created>
  <dcterms:modified xsi:type="dcterms:W3CDTF">2024-12-12T17:11:53Z</dcterms:modified>
</cp:coreProperties>
</file>