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9" r:id="rId4"/>
    <p:sldId id="263" r:id="rId5"/>
    <p:sldId id="264" r:id="rId6"/>
    <p:sldId id="262" r:id="rId7"/>
    <p:sldId id="271" r:id="rId8"/>
    <p:sldId id="260" r:id="rId9"/>
    <p:sldId id="270" r:id="rId10"/>
    <p:sldId id="272" r:id="rId11"/>
    <p:sldId id="267" r:id="rId12"/>
    <p:sldId id="273" r:id="rId13"/>
    <p:sldId id="274" r:id="rId14"/>
    <p:sldId id="261" r:id="rId15"/>
    <p:sldId id="268" r:id="rId16"/>
    <p:sldId id="26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DE1E7-D369-40FD-9539-55D00430337C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9FC8-CA71-498D-A7FF-D9B4FAF1233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Тема </a:t>
            </a:r>
            <a:r>
              <a:rPr lang="ru-RU" sz="5400" dirty="0">
                <a:solidFill>
                  <a:srgbClr val="002060"/>
                </a:solidFill>
                <a:latin typeface="Times New Roman"/>
                <a:ea typeface="Times New Roman"/>
              </a:rPr>
              <a:t>урока</a:t>
            </a:r>
            <a:endParaRPr lang="ru-RU" sz="5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Aft>
                <a:spcPts val="675"/>
              </a:spcAft>
              <a:buNone/>
              <a:tabLst>
                <a:tab pos="662940" algn="l"/>
                <a:tab pos="449580" algn="l"/>
                <a:tab pos="662940" algn="l"/>
              </a:tabLst>
            </a:pP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Закон 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радиоактивного распада. Период полураспада.</a:t>
            </a: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Picture 2" descr="http://im2-tub-ru.yandex.net/i?id=159038527-21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717032"/>
            <a:ext cx="3312368" cy="24451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http://im8-tub-ru.yandex.net/i?id=397247729-31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348" y="3717031"/>
            <a:ext cx="3466840" cy="24451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="" xmlns:p14="http://schemas.microsoft.com/office/powerpoint/2010/main" val="10243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9698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 радиоактивного распада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Закон радиоактивного распада можно представить в другой форме. Для этого запишем число 2 в виде </a:t>
            </a:r>
            <a:r>
              <a:rPr lang="ru-RU" dirty="0"/>
              <a:t>2 = е</a:t>
            </a:r>
            <a:r>
              <a:rPr lang="en-US" baseline="30000" dirty="0" err="1"/>
              <a:t>ln</a:t>
            </a:r>
            <a:r>
              <a:rPr lang="en-US" baseline="30000" dirty="0"/>
              <a:t> 0</a:t>
            </a:r>
            <a:r>
              <a:rPr lang="ru-RU" baseline="30000" dirty="0" smtClean="0"/>
              <a:t>,6931/Т,</a:t>
            </a:r>
            <a:r>
              <a:rPr lang="ru-RU" dirty="0" smtClean="0"/>
              <a:t> где е – основание натурального логарифма,  </a:t>
            </a:r>
          </a:p>
          <a:p>
            <a:pPr>
              <a:buNone/>
            </a:pPr>
            <a:r>
              <a:rPr lang="ru-RU" dirty="0"/>
              <a:t>е</a:t>
            </a:r>
            <a:r>
              <a:rPr lang="ru-RU" dirty="0" smtClean="0"/>
              <a:t> = 2, 718, </a:t>
            </a:r>
            <a:r>
              <a:rPr lang="en-US" dirty="0" err="1" smtClean="0"/>
              <a:t>ln</a:t>
            </a:r>
            <a:r>
              <a:rPr lang="ru-RU" dirty="0" smtClean="0"/>
              <a:t> 2 = 0,693. Тогда число радиоактивных ядер </a:t>
            </a:r>
            <a:r>
              <a:rPr lang="en-US" sz="4400" baseline="30000" dirty="0"/>
              <a:t>N </a:t>
            </a:r>
            <a:r>
              <a:rPr lang="ru-RU" sz="4400" baseline="30000" dirty="0"/>
              <a:t>= </a:t>
            </a:r>
            <a:r>
              <a:rPr lang="en-US" sz="4400" baseline="30000" dirty="0"/>
              <a:t>N</a:t>
            </a:r>
            <a:r>
              <a:rPr lang="ru-RU" sz="4400" baseline="-25000" dirty="0"/>
              <a:t>0</a:t>
            </a:r>
            <a:r>
              <a:rPr lang="ru-RU" sz="4400" dirty="0"/>
              <a:t>*е</a:t>
            </a:r>
            <a:r>
              <a:rPr lang="en-US" sz="4400" baseline="30000" dirty="0"/>
              <a:t>0</a:t>
            </a:r>
            <a:r>
              <a:rPr lang="ru-RU" sz="4400" baseline="30000" dirty="0"/>
              <a:t>,6931/Т</a:t>
            </a:r>
            <a:r>
              <a:rPr lang="ru-RU" sz="4400" dirty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 радиоактивного распада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Число распавшихся ядер определим по формуле</a:t>
            </a:r>
          </a:p>
          <a:p>
            <a:pPr>
              <a:buNone/>
            </a:pPr>
            <a:r>
              <a:rPr lang="en-US" sz="4400" baseline="30000" dirty="0"/>
              <a:t>N</a:t>
            </a:r>
            <a:r>
              <a:rPr lang="ru-RU" sz="4400" baseline="-25000" dirty="0" err="1"/>
              <a:t>расп</a:t>
            </a:r>
            <a:r>
              <a:rPr lang="ru-RU" sz="4400" baseline="30000" dirty="0"/>
              <a:t> = </a:t>
            </a:r>
            <a:r>
              <a:rPr lang="en-US" sz="4400" baseline="30000" dirty="0"/>
              <a:t>N</a:t>
            </a:r>
            <a:r>
              <a:rPr lang="en-US" sz="4400" baseline="-25000" dirty="0"/>
              <a:t>0</a:t>
            </a:r>
            <a:r>
              <a:rPr lang="en-US" sz="4400" dirty="0"/>
              <a:t> -</a:t>
            </a:r>
            <a:r>
              <a:rPr lang="en-US" sz="4400" baseline="30000" dirty="0"/>
              <a:t> N</a:t>
            </a:r>
            <a:r>
              <a:rPr lang="ru-RU" sz="4400" baseline="-25000" dirty="0"/>
              <a:t>0</a:t>
            </a:r>
            <a:r>
              <a:rPr lang="ru-RU" sz="4400" dirty="0"/>
              <a:t>*е</a:t>
            </a:r>
            <a:r>
              <a:rPr lang="en-US" sz="4400" baseline="30000" dirty="0"/>
              <a:t>0</a:t>
            </a:r>
            <a:r>
              <a:rPr lang="ru-RU" sz="4400" baseline="30000" dirty="0"/>
              <a:t>,6931/Т</a:t>
            </a:r>
            <a:r>
              <a:rPr lang="ru-RU" sz="4400" dirty="0"/>
              <a:t> 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>Известно, что активность  радиоактивного вещества определяется скоростью распада. Найдем производную по времени </a:t>
            </a:r>
            <a:r>
              <a:rPr lang="en-US" baseline="30000" dirty="0" smtClean="0"/>
              <a:t>N</a:t>
            </a:r>
            <a:r>
              <a:rPr lang="ru-RU" baseline="-25000" dirty="0" err="1" smtClean="0"/>
              <a:t>расп</a:t>
            </a:r>
            <a:r>
              <a:rPr lang="ru-RU" baseline="30000" dirty="0" smtClean="0"/>
              <a:t> , </a:t>
            </a:r>
            <a:r>
              <a:rPr lang="ru-RU" sz="4400" baseline="30000" dirty="0" smtClean="0"/>
              <a:t>которая и будет равна активности вещества:</a:t>
            </a:r>
          </a:p>
          <a:p>
            <a:pPr>
              <a:buNone/>
            </a:pPr>
            <a:r>
              <a:rPr lang="ru-RU" sz="4400" dirty="0"/>
              <a:t>А = </a:t>
            </a:r>
            <a:r>
              <a:rPr lang="en-US" sz="4400" dirty="0"/>
              <a:t>N</a:t>
            </a:r>
            <a:r>
              <a:rPr lang="en-US" sz="4400" baseline="30000" dirty="0"/>
              <a:t>i </a:t>
            </a:r>
            <a:r>
              <a:rPr lang="ru-RU" sz="4400" baseline="-25000" dirty="0" err="1"/>
              <a:t>расп</a:t>
            </a:r>
            <a:r>
              <a:rPr lang="ru-RU" sz="4400" baseline="-25000" dirty="0"/>
              <a:t>.</a:t>
            </a:r>
            <a:r>
              <a:rPr lang="ru-RU" sz="4400" dirty="0"/>
              <a:t> = 0 - </a:t>
            </a:r>
            <a:r>
              <a:rPr lang="en-US" sz="4400" baseline="30000" dirty="0"/>
              <a:t>N</a:t>
            </a:r>
            <a:r>
              <a:rPr lang="ru-RU" sz="4400" baseline="-25000" dirty="0"/>
              <a:t>0 </a:t>
            </a:r>
            <a:r>
              <a:rPr lang="ru-RU" sz="4400" dirty="0"/>
              <a:t>(- </a:t>
            </a:r>
            <a:r>
              <a:rPr lang="ru-RU" sz="4400" baseline="30000" dirty="0"/>
              <a:t>0,6931/Т) *</a:t>
            </a:r>
            <a:r>
              <a:rPr lang="ru-RU" sz="4400" dirty="0"/>
              <a:t> е</a:t>
            </a:r>
            <a:r>
              <a:rPr lang="ru-RU" sz="4400" baseline="30000" dirty="0"/>
              <a:t>0,6931/Т = 0,6931/Т * </a:t>
            </a:r>
            <a:r>
              <a:rPr lang="en-US" sz="4400" baseline="30000" dirty="0"/>
              <a:t>N</a:t>
            </a:r>
            <a:r>
              <a:rPr lang="ru-RU" sz="4400" baseline="-25000" dirty="0"/>
              <a:t>0</a:t>
            </a:r>
            <a:r>
              <a:rPr lang="ru-RU" sz="4400" dirty="0"/>
              <a:t>* е</a:t>
            </a:r>
            <a:r>
              <a:rPr lang="ru-RU" sz="4400" baseline="30000" dirty="0"/>
              <a:t>0,6931/Т = </a:t>
            </a:r>
            <a:r>
              <a:rPr lang="en-US" sz="4400" baseline="30000" dirty="0"/>
              <a:t>N</a:t>
            </a:r>
            <a:r>
              <a:rPr lang="ru-RU" sz="4400" baseline="30000" dirty="0"/>
              <a:t> *0,6931/Т</a:t>
            </a:r>
            <a:endParaRPr lang="ru-RU" sz="4400" dirty="0"/>
          </a:p>
          <a:p>
            <a:pPr>
              <a:buNone/>
            </a:pPr>
            <a:endParaRPr lang="ru-RU" sz="4400" baseline="30000" dirty="0" smtClean="0"/>
          </a:p>
          <a:p>
            <a:pPr>
              <a:buNone/>
            </a:pPr>
            <a:endParaRPr lang="ru-RU" sz="44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kern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Период </a:t>
            </a:r>
            <a:r>
              <a:rPr lang="ru-RU" sz="4400" kern="1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полураспада</a:t>
            </a:r>
            <a:endParaRPr lang="ru-RU" sz="44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b="1" dirty="0" smtClean="0">
                <a:latin typeface="Times New Roman"/>
                <a:ea typeface="Times New Roman"/>
              </a:rPr>
              <a:t>Период </a:t>
            </a:r>
            <a:r>
              <a:rPr lang="ru-RU" sz="3200" b="1" dirty="0">
                <a:latin typeface="Times New Roman"/>
                <a:ea typeface="Times New Roman"/>
              </a:rPr>
              <a:t>полураспада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 Т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это время, в течение которого распадается половина начального числа радиоактивных атомов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Период полураспад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556792"/>
            <a:ext cx="4248472" cy="4824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15055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sz="5400" dirty="0">
                <a:solidFill>
                  <a:srgbClr val="002060"/>
                </a:solidFill>
                <a:latin typeface="Times New Roman"/>
                <a:ea typeface="Times New Roman"/>
              </a:rPr>
              <a:t>Цели урока</a:t>
            </a:r>
            <a:endParaRPr lang="ru-RU" sz="5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968552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изучить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закон радиоактивного распада;</a:t>
            </a:r>
            <a:endParaRPr lang="ru-RU" sz="36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научиться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решать задачи на правило смещения, на закон радиоактивного распада.</a:t>
            </a:r>
            <a:endParaRPr lang="ru-RU" sz="3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6697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6626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1026" name="AutoShape 2" descr="Закон радиоактивного расп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AutoShap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924800" cy="1143000"/>
          </a:xfrm>
        </p:spPr>
        <p:txBody>
          <a:bodyPr/>
          <a:lstStyle/>
          <a:p>
            <a:pPr eaLnBrk="1" hangingPunct="1"/>
            <a:r>
              <a:rPr lang="ru-RU" dirty="0" smtClean="0"/>
              <a:t>          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Период полураспада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9188" y="1500188"/>
            <a:ext cx="4000500" cy="53578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Время, за которое распадается половина из начального числа радиоактивных атомов, называют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периодом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полураспада.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За это время активность радиоактивного вещества уменьшается вдвое.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dirty="0" smtClean="0"/>
          </a:p>
          <a:p>
            <a:pPr eaLnBrk="1" hangingPunct="1">
              <a:lnSpc>
                <a:spcPct val="80000"/>
              </a:lnSpc>
            </a:pPr>
            <a:endParaRPr lang="ru-RU" sz="2400" dirty="0" smtClean="0"/>
          </a:p>
        </p:txBody>
      </p:sp>
      <p:pic>
        <p:nvPicPr>
          <p:cNvPr id="30723" name="Picture 8"/>
          <p:cNvPicPr>
            <a:picLocks noChangeAspect="1" noChangeArrowheads="1"/>
          </p:cNvPicPr>
          <p:nvPr/>
        </p:nvPicPr>
        <p:blipFill>
          <a:blip r:embed="rId2" cstate="print"/>
          <a:srcRect l="3030" t="8771" r="3030" b="6165"/>
          <a:stretch>
            <a:fillRect/>
          </a:stretch>
        </p:blipFill>
        <p:spPr bwMode="auto">
          <a:xfrm>
            <a:off x="142875" y="1428750"/>
            <a:ext cx="4557713" cy="50720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164218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6" descr="raspad"/>
          <p:cNvPicPr>
            <a:picLocks noChangeAspect="1" noChangeArrowheads="1"/>
          </p:cNvPicPr>
          <p:nvPr/>
        </p:nvPicPr>
        <p:blipFill>
          <a:blip r:embed="rId2" cstate="print"/>
          <a:srcRect l="5669" t="1260" r="1418" b="1889"/>
          <a:stretch>
            <a:fillRect/>
          </a:stretch>
        </p:blipFill>
        <p:spPr bwMode="auto">
          <a:xfrm>
            <a:off x="0" y="1500188"/>
            <a:ext cx="4714875" cy="5032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9698" name="Номер слайда 5"/>
          <p:cNvSpPr>
            <a:spLocks noGrp="1"/>
          </p:cNvSpPr>
          <p:nvPr>
            <p:ph type="sldNum" sz="quarter" idx="4294967295"/>
          </p:nvPr>
        </p:nvSpPr>
        <p:spPr>
          <a:xfrm>
            <a:off x="8126413" y="6524625"/>
            <a:ext cx="838200" cy="333375"/>
          </a:xfrm>
          <a:prstGeom prst="rect">
            <a:avLst/>
          </a:prstGeom>
          <a:noFill/>
        </p:spPr>
        <p:txBody>
          <a:bodyPr/>
          <a:lstStyle/>
          <a:p>
            <a:fld id="{9069D2A3-9AC2-4DBF-8733-1A00DF3E8AD9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8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9699" name="Прямоугольник 5"/>
          <p:cNvSpPr>
            <a:spLocks noChangeArrowheads="1"/>
          </p:cNvSpPr>
          <p:nvPr/>
        </p:nvSpPr>
        <p:spPr bwMode="auto">
          <a:xfrm>
            <a:off x="4860032" y="1500188"/>
            <a:ext cx="428396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период полураспада,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число радиоактивных ядер через время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начальное число радиоактивных ядер </a:t>
            </a:r>
          </a:p>
        </p:txBody>
      </p:sp>
      <p:sp>
        <p:nvSpPr>
          <p:cNvPr id="29700" name="Заголовок 5"/>
          <p:cNvSpPr>
            <a:spLocks noGrp="1"/>
          </p:cNvSpPr>
          <p:nvPr>
            <p:ph type="title"/>
          </p:nvPr>
        </p:nvSpPr>
        <p:spPr>
          <a:xfrm>
            <a:off x="928688" y="274638"/>
            <a:ext cx="7758112" cy="11430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радиоактивного распада</a:t>
            </a:r>
          </a:p>
        </p:txBody>
      </p:sp>
    </p:spTree>
    <p:extLst>
      <p:ext uri="{BB962C8B-B14F-4D97-AF65-F5344CB8AC3E}">
        <p14:creationId xmlns="" xmlns:p14="http://schemas.microsoft.com/office/powerpoint/2010/main" val="66464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208</Words>
  <Application>Microsoft Office PowerPoint</Application>
  <PresentationFormat>Экран (4:3)</PresentationFormat>
  <Paragraphs>26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Тема урока</vt:lpstr>
      <vt:lpstr>Цели урока</vt:lpstr>
      <vt:lpstr>Слайд 3</vt:lpstr>
      <vt:lpstr>Слайд 4</vt:lpstr>
      <vt:lpstr>Слайд 5</vt:lpstr>
      <vt:lpstr>           Период полураспада</vt:lpstr>
      <vt:lpstr>Слайд 7</vt:lpstr>
      <vt:lpstr>Закон радиоактивного распада</vt:lpstr>
      <vt:lpstr>Слайд 9</vt:lpstr>
      <vt:lpstr>Слайд 10</vt:lpstr>
      <vt:lpstr>Слайд 11</vt:lpstr>
      <vt:lpstr>Закон радиоактивного распада</vt:lpstr>
      <vt:lpstr>Закон радиоактивного распада</vt:lpstr>
      <vt:lpstr>Период полураспада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9</cp:revision>
  <dcterms:created xsi:type="dcterms:W3CDTF">2025-02-26T14:40:31Z</dcterms:created>
  <dcterms:modified xsi:type="dcterms:W3CDTF">2025-02-26T16:00:10Z</dcterms:modified>
</cp:coreProperties>
</file>