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57" r:id="rId4"/>
    <p:sldId id="264" r:id="rId5"/>
    <p:sldId id="265" r:id="rId6"/>
    <p:sldId id="262" r:id="rId7"/>
    <p:sldId id="259" r:id="rId8"/>
    <p:sldId id="266" r:id="rId9"/>
    <p:sldId id="273" r:id="rId10"/>
    <p:sldId id="274" r:id="rId11"/>
    <p:sldId id="271" r:id="rId12"/>
    <p:sldId id="269" r:id="rId13"/>
    <p:sldId id="272" r:id="rId14"/>
    <p:sldId id="268" r:id="rId15"/>
    <p:sldId id="267" r:id="rId16"/>
    <p:sldId id="275" r:id="rId17"/>
    <p:sldId id="276" r:id="rId18"/>
    <p:sldId id="27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A6C5C6-A8AA-485E-87DF-C8EE1A200C9E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BBED8F-B916-43D0-9125-A2C07ED4E4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42919"/>
            <a:ext cx="7772400" cy="214313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СВОБОДНЫЕ И ВЫНУЖДЕННЫЕ КОЛЕБАНИЯ. </a:t>
            </a:r>
            <a:r>
              <a:rPr lang="ru-RU" sz="4000" dirty="0" smtClean="0">
                <a:solidFill>
                  <a:srgbClr val="00B050"/>
                </a:solidFill>
              </a:rPr>
              <a:t>РЕЗОНАНС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96188" y="5562600"/>
            <a:ext cx="176212" cy="76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2659063" cy="199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2882900"/>
            <a:ext cx="6048375" cy="397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434387" cy="60340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Амплитуда вынужденных колебаний зависит еще и от силы трения. Чем меньше сила трения, тем больше амплитуда установившихся колебаний. 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              f</a:t>
            </a:r>
            <a:r>
              <a:rPr lang="ru-RU" baseline="-25000" smtClean="0"/>
              <a:t>тр1            </a:t>
            </a:r>
            <a:r>
              <a:rPr lang="en-US" smtClean="0"/>
              <a:t>f</a:t>
            </a:r>
            <a:r>
              <a:rPr lang="ru-RU" baseline="-25000" smtClean="0"/>
              <a:t>тр</a:t>
            </a:r>
            <a:r>
              <a:rPr lang="en-US" baseline="-25000" smtClean="0"/>
              <a:t>1</a:t>
            </a:r>
            <a:r>
              <a:rPr lang="en-US" smtClean="0"/>
              <a:t> &lt; f</a:t>
            </a:r>
            <a:r>
              <a:rPr lang="ru-RU" baseline="-25000" smtClean="0"/>
              <a:t>тр2</a:t>
            </a:r>
            <a:r>
              <a:rPr lang="en-US" baseline="-25000" smtClean="0"/>
              <a:t> </a:t>
            </a:r>
            <a:r>
              <a:rPr lang="en-US" smtClean="0"/>
              <a:t> &lt; f</a:t>
            </a:r>
            <a:r>
              <a:rPr lang="ru-RU" baseline="-25000" smtClean="0"/>
              <a:t>тр3</a:t>
            </a:r>
          </a:p>
          <a:p>
            <a:pPr>
              <a:buFont typeface="Wingdings" pitchFamily="2" charset="2"/>
              <a:buNone/>
            </a:pPr>
            <a:r>
              <a:rPr lang="ru-RU" baseline="-25000" smtClean="0"/>
              <a:t>                                                                                </a:t>
            </a:r>
            <a:r>
              <a:rPr lang="en-US" smtClean="0"/>
              <a:t>f</a:t>
            </a:r>
            <a:r>
              <a:rPr lang="ru-RU" baseline="-25000" smtClean="0"/>
              <a:t>тр2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                                             </a:t>
            </a:r>
            <a:r>
              <a:rPr lang="en-US" smtClean="0"/>
              <a:t>f</a:t>
            </a:r>
            <a:r>
              <a:rPr lang="ru-RU" baseline="-25000" smtClean="0"/>
              <a:t>тр3</a:t>
            </a:r>
            <a:endParaRPr lang="ru-RU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285875" y="2857500"/>
            <a:ext cx="6181725" cy="3286125"/>
            <a:chOff x="1357290" y="3786190"/>
            <a:chExt cx="4572032" cy="2430480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571779" y="5000256"/>
              <a:ext cx="2428132" cy="23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1785845" y="6215496"/>
              <a:ext cx="4143477" cy="1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3" name="TextBox 6"/>
            <p:cNvSpPr txBox="1">
              <a:spLocks noChangeArrowheads="1"/>
            </p:cNvSpPr>
            <p:nvPr/>
          </p:nvSpPr>
          <p:spPr bwMode="auto">
            <a:xfrm>
              <a:off x="1357290" y="3786190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692267" y="5340758"/>
              <a:ext cx="1609721" cy="777284"/>
            </a:xfrm>
            <a:custGeom>
              <a:avLst/>
              <a:gdLst>
                <a:gd name="connsiteX0" fmla="*/ 0 w 1609859"/>
                <a:gd name="connsiteY0" fmla="*/ 738389 h 777026"/>
                <a:gd name="connsiteX1" fmla="*/ 296214 w 1609859"/>
                <a:gd name="connsiteY1" fmla="*/ 596722 h 777026"/>
                <a:gd name="connsiteX2" fmla="*/ 553791 w 1609859"/>
                <a:gd name="connsiteY2" fmla="*/ 17172 h 777026"/>
                <a:gd name="connsiteX3" fmla="*/ 914400 w 1609859"/>
                <a:gd name="connsiteY3" fmla="*/ 493691 h 777026"/>
                <a:gd name="connsiteX4" fmla="*/ 1609859 w 1609859"/>
                <a:gd name="connsiteY4" fmla="*/ 777026 h 77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859" h="777026">
                  <a:moveTo>
                    <a:pt x="0" y="738389"/>
                  </a:moveTo>
                  <a:cubicBezTo>
                    <a:pt x="101958" y="727657"/>
                    <a:pt x="203916" y="716925"/>
                    <a:pt x="296214" y="596722"/>
                  </a:cubicBezTo>
                  <a:cubicBezTo>
                    <a:pt x="388513" y="476519"/>
                    <a:pt x="450760" y="34344"/>
                    <a:pt x="553791" y="17172"/>
                  </a:cubicBezTo>
                  <a:cubicBezTo>
                    <a:pt x="656822" y="0"/>
                    <a:pt x="738389" y="367049"/>
                    <a:pt x="914400" y="493691"/>
                  </a:cubicBezTo>
                  <a:cubicBezTo>
                    <a:pt x="1090411" y="620333"/>
                    <a:pt x="1350135" y="698679"/>
                    <a:pt x="1609859" y="77702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642954" y="4714939"/>
              <a:ext cx="1764705" cy="1285688"/>
            </a:xfrm>
            <a:custGeom>
              <a:avLst/>
              <a:gdLst>
                <a:gd name="connsiteX0" fmla="*/ 0 w 1764406"/>
                <a:gd name="connsiteY0" fmla="*/ 1247104 h 1285741"/>
                <a:gd name="connsiteX1" fmla="*/ 309093 w 1764406"/>
                <a:gd name="connsiteY1" fmla="*/ 1079679 h 1285741"/>
                <a:gd name="connsiteX2" fmla="*/ 605307 w 1764406"/>
                <a:gd name="connsiteY2" fmla="*/ 36490 h 1285741"/>
                <a:gd name="connsiteX3" fmla="*/ 1133341 w 1764406"/>
                <a:gd name="connsiteY3" fmla="*/ 860738 h 1285741"/>
                <a:gd name="connsiteX4" fmla="*/ 1764406 w 1764406"/>
                <a:gd name="connsiteY4" fmla="*/ 1285741 h 128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406" h="1285741">
                  <a:moveTo>
                    <a:pt x="0" y="1247104"/>
                  </a:moveTo>
                  <a:cubicBezTo>
                    <a:pt x="104104" y="1264276"/>
                    <a:pt x="208209" y="1281448"/>
                    <a:pt x="309093" y="1079679"/>
                  </a:cubicBezTo>
                  <a:cubicBezTo>
                    <a:pt x="409977" y="877910"/>
                    <a:pt x="467932" y="72980"/>
                    <a:pt x="605307" y="36490"/>
                  </a:cubicBezTo>
                  <a:cubicBezTo>
                    <a:pt x="742682" y="0"/>
                    <a:pt x="940158" y="652530"/>
                    <a:pt x="1133341" y="860738"/>
                  </a:cubicBezTo>
                  <a:cubicBezTo>
                    <a:pt x="1326524" y="1068946"/>
                    <a:pt x="1545465" y="1177343"/>
                    <a:pt x="1764406" y="128574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71332" y="4143130"/>
              <a:ext cx="2409299" cy="1795268"/>
            </a:xfrm>
            <a:custGeom>
              <a:avLst/>
              <a:gdLst>
                <a:gd name="connsiteX0" fmla="*/ 0 w 2408350"/>
                <a:gd name="connsiteY0" fmla="*/ 1704304 h 1794456"/>
                <a:gd name="connsiteX1" fmla="*/ 167426 w 2408350"/>
                <a:gd name="connsiteY1" fmla="*/ 1524000 h 1794456"/>
                <a:gd name="connsiteX2" fmla="*/ 618186 w 2408350"/>
                <a:gd name="connsiteY2" fmla="*/ 81566 h 1794456"/>
                <a:gd name="connsiteX3" fmla="*/ 1352282 w 2408350"/>
                <a:gd name="connsiteY3" fmla="*/ 1034603 h 1794456"/>
                <a:gd name="connsiteX4" fmla="*/ 1918952 w 2408350"/>
                <a:gd name="connsiteY4" fmla="*/ 1601273 h 1794456"/>
                <a:gd name="connsiteX5" fmla="*/ 2408350 w 2408350"/>
                <a:gd name="connsiteY5" fmla="*/ 1781578 h 179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8350" h="1794456">
                  <a:moveTo>
                    <a:pt x="0" y="1704304"/>
                  </a:moveTo>
                  <a:cubicBezTo>
                    <a:pt x="32197" y="1749380"/>
                    <a:pt x="64395" y="1794456"/>
                    <a:pt x="167426" y="1524000"/>
                  </a:cubicBezTo>
                  <a:cubicBezTo>
                    <a:pt x="270457" y="1253544"/>
                    <a:pt x="420710" y="163132"/>
                    <a:pt x="618186" y="81566"/>
                  </a:cubicBezTo>
                  <a:cubicBezTo>
                    <a:pt x="815662" y="0"/>
                    <a:pt x="1135488" y="781319"/>
                    <a:pt x="1352282" y="1034603"/>
                  </a:cubicBezTo>
                  <a:cubicBezTo>
                    <a:pt x="1569076" y="1287887"/>
                    <a:pt x="1742941" y="1476777"/>
                    <a:pt x="1918952" y="1601273"/>
                  </a:cubicBezTo>
                  <a:cubicBezTo>
                    <a:pt x="2094963" y="1725769"/>
                    <a:pt x="2251656" y="1753673"/>
                    <a:pt x="2408350" y="17815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5400000" flipH="1" flipV="1">
              <a:off x="2286589" y="5071292"/>
              <a:ext cx="2000743" cy="11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643313" y="6215063"/>
          <a:ext cx="519112" cy="357187"/>
        </p:xfrm>
        <a:graphic>
          <a:graphicData uri="http://schemas.openxmlformats.org/presentationml/2006/ole">
            <p:oleObj spid="_x0000_s5122" name="Формула" r:id="rId3" imgW="190440" imgH="1396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215188" y="6286500"/>
          <a:ext cx="571500" cy="285750"/>
        </p:xfrm>
        <a:graphic>
          <a:graphicData uri="http://schemas.openxmlformats.org/presentationml/2006/ole">
            <p:oleObj spid="_x0000_s5123" name="Формула" r:id="rId4" imgW="152280" imgH="139680" progId="Equation.3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flipV="1">
            <a:off x="4286250" y="3643313"/>
            <a:ext cx="57150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286250" y="4357688"/>
            <a:ext cx="642938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286250" y="4929188"/>
            <a:ext cx="1071563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~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416800" cy="6264275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b="1" u="sng" smtClean="0">
                <a:solidFill>
                  <a:srgbClr val="CC0000"/>
                </a:solidFill>
              </a:rPr>
              <a:t>РЕЗОНАНС </a:t>
            </a:r>
            <a:r>
              <a:rPr lang="ru-RU" smtClean="0">
                <a:solidFill>
                  <a:srgbClr val="000000"/>
                </a:solidFill>
              </a:rPr>
              <a:t> </a:t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en-GB" b="1" smtClean="0">
                <a:solidFill>
                  <a:srgbClr val="990000"/>
                </a:solidFill>
              </a:rPr>
              <a:t>резкое возрастание </a:t>
            </a:r>
            <a:r>
              <a:rPr lang="ru-RU" b="1" smtClean="0">
                <a:solidFill>
                  <a:srgbClr val="990000"/>
                </a:solidFill>
              </a:rPr>
              <a:t/>
            </a:r>
            <a:br>
              <a:rPr lang="ru-RU" b="1" smtClean="0">
                <a:solidFill>
                  <a:srgbClr val="990000"/>
                </a:solidFill>
              </a:rPr>
            </a:br>
            <a:r>
              <a:rPr lang="en-GB" b="1" smtClean="0">
                <a:solidFill>
                  <a:srgbClr val="990000"/>
                </a:solidFill>
              </a:rPr>
              <a:t>ампл</a:t>
            </a:r>
            <a:r>
              <a:rPr lang="ru-RU" b="1" smtClean="0">
                <a:solidFill>
                  <a:srgbClr val="990000"/>
                </a:solidFill>
              </a:rPr>
              <a:t>и</a:t>
            </a:r>
            <a:r>
              <a:rPr lang="en-GB" b="1" smtClean="0">
                <a:solidFill>
                  <a:srgbClr val="990000"/>
                </a:solidFill>
              </a:rPr>
              <a:t>туды </a:t>
            </a:r>
            <a:r>
              <a:rPr lang="ru-RU" b="1" smtClean="0">
                <a:solidFill>
                  <a:srgbClr val="990000"/>
                </a:solidFill>
              </a:rPr>
              <a:t/>
            </a:r>
            <a:br>
              <a:rPr lang="ru-RU" b="1" smtClean="0">
                <a:solidFill>
                  <a:srgbClr val="990000"/>
                </a:solidFill>
              </a:rPr>
            </a:br>
            <a:r>
              <a:rPr lang="en-GB" b="1" smtClean="0">
                <a:solidFill>
                  <a:srgbClr val="990000"/>
                </a:solidFill>
              </a:rPr>
              <a:t>колебаний</a:t>
            </a:r>
            <a:r>
              <a:rPr lang="en-GB" b="1" smtClean="0"/>
              <a:t>, </a:t>
            </a:r>
            <a:r>
              <a:rPr lang="ru-RU" b="1" smtClean="0"/>
              <a:t/>
            </a:r>
            <a:br>
              <a:rPr lang="ru-RU" b="1" smtClean="0"/>
            </a:br>
            <a:r>
              <a:rPr lang="en-GB" b="1" smtClean="0"/>
              <a:t>в результате</a:t>
            </a:r>
            <a:r>
              <a:rPr lang="ru-RU" b="1" smtClean="0"/>
              <a:t/>
            </a:r>
            <a:br>
              <a:rPr lang="ru-RU" b="1" smtClean="0"/>
            </a:br>
            <a:r>
              <a:rPr lang="en-GB" b="1" smtClean="0"/>
              <a:t> совпадения</a:t>
            </a:r>
            <a:r>
              <a:rPr lang="ru-RU" b="1" smtClean="0"/>
              <a:t/>
            </a:r>
            <a:br>
              <a:rPr lang="ru-RU" b="1" smtClean="0"/>
            </a:br>
            <a:r>
              <a:rPr lang="en-GB" b="1" smtClean="0"/>
              <a:t> собственной </a:t>
            </a:r>
            <a:r>
              <a:rPr lang="ru-RU" b="1" smtClean="0"/>
              <a:t/>
            </a:r>
            <a:br>
              <a:rPr lang="ru-RU" b="1" smtClean="0"/>
            </a:br>
            <a:r>
              <a:rPr lang="en-GB" b="1" smtClean="0"/>
              <a:t>частоты</a:t>
            </a:r>
            <a:r>
              <a:rPr lang="ru-RU" b="1" smtClean="0"/>
              <a:t/>
            </a:r>
            <a:br>
              <a:rPr lang="ru-RU" b="1" smtClean="0"/>
            </a:br>
            <a:r>
              <a:rPr lang="en-GB" b="1" smtClean="0"/>
              <a:t> с частотой </a:t>
            </a:r>
            <a:r>
              <a:rPr lang="ru-RU" b="1" smtClean="0"/>
              <a:t/>
            </a:r>
            <a:br>
              <a:rPr lang="ru-RU" b="1" smtClean="0"/>
            </a:br>
            <a:r>
              <a:rPr lang="en-GB" b="1" smtClean="0"/>
              <a:t>вынуждающей силы</a:t>
            </a:r>
            <a:endParaRPr lang="ru-RU" b="1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628775"/>
            <a:ext cx="4025900" cy="432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11188" y="333375"/>
            <a:ext cx="6408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CC0000"/>
                </a:solidFill>
              </a:rPr>
              <a:t>Существует при вынужденных к</a:t>
            </a:r>
            <a:r>
              <a:rPr lang="ru-RU" sz="2400" b="1">
                <a:solidFill>
                  <a:srgbClr val="CC0000"/>
                </a:solidFill>
              </a:rPr>
              <a:t>о</a:t>
            </a:r>
            <a:r>
              <a:rPr lang="en-GB" sz="2400" b="1">
                <a:solidFill>
                  <a:srgbClr val="CC0000"/>
                </a:solidFill>
              </a:rPr>
              <a:t>лебаниях</a:t>
            </a:r>
            <a:endParaRPr lang="ru-RU"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C0000"/>
                </a:solidFill>
              </a:rPr>
              <a:t>Учет и использование резонанса в быту и промышленности</a:t>
            </a:r>
            <a:endParaRPr lang="ru-RU" sz="32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4422"/>
            <a:ext cx="8229600" cy="4840303"/>
          </a:xfrm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</a:pPr>
            <a:r>
              <a:rPr lang="ru-RU" sz="2500" b="1" dirty="0" smtClean="0">
                <a:solidFill>
                  <a:srgbClr val="000066"/>
                </a:solidFill>
              </a:rPr>
              <a:t>Раскачивание тяжелого языка большого колокола при действии небольшой силы с частотой, равной собственной частоте языка.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sz="2500" b="1" dirty="0" smtClean="0">
                <a:solidFill>
                  <a:srgbClr val="000066"/>
                </a:solidFill>
              </a:rPr>
              <a:t>Сильное раскачивание железнодорожного вагона при случайном совпадении его собственной частоты колебаний на рессорах с частотой ударов колес на стыках рельсов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sz="2500" b="1" dirty="0" smtClean="0">
                <a:solidFill>
                  <a:srgbClr val="000066"/>
                </a:solidFill>
              </a:rPr>
              <a:t>Сильное раскачивание пароходов на волнах.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929198"/>
            <a:ext cx="300039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714375" y="357188"/>
            <a:ext cx="8220075" cy="5891212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Явление резонанса может быть причиной разрушения машин, зданий, мостов и других сооружений, если собственные частоты их колебаний совпадут с частотой периодической силы. Поэтому, например, двигатели в автомобилях устанавливаются на специальных амортизаторах, а воинским подразделениям при движении по мосту запрещается идти в  «ногу</a:t>
            </a:r>
            <a:r>
              <a:rPr lang="en-US" smtClean="0"/>
              <a:t>»</a:t>
            </a:r>
            <a:r>
              <a:rPr lang="ru-RU" smtClean="0"/>
              <a:t>.</a:t>
            </a:r>
          </a:p>
        </p:txBody>
      </p:sp>
      <p:pic>
        <p:nvPicPr>
          <p:cNvPr id="27651" name="Рисунок 4" descr="082ffe732db30697a756e84135802e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5000625"/>
            <a:ext cx="21431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D:\Documents and Settings\Admin\Local Settings\Temporary Internet Files\Content.IE5\XWJ12JYJ\MM90033692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5072063"/>
            <a:ext cx="21764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D:\Documents and Settings\Admin\Local Settings\Temporary Internet Files\Content.IE5\1CPL8FU0\MM90023647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4929188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>
            <a:lum bright="40000" contrast="-10000"/>
          </a:blip>
          <a:srcRect/>
          <a:stretch>
            <a:fillRect/>
          </a:stretch>
        </p:blipFill>
        <p:spPr bwMode="auto">
          <a:xfrm>
            <a:off x="1214414" y="0"/>
            <a:ext cx="5747357" cy="681965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143000" y="428625"/>
            <a:ext cx="75723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  Случается, что частота ударов колес на стыках рельсов совпадает с частотой колебаний вагонов на рессорах, и вагон тогда очень сильно раскачивается. Корабль также имеет свой период качаний на воде. </a:t>
            </a:r>
          </a:p>
          <a:p>
            <a:pPr algn="just"/>
            <a:r>
              <a:rPr lang="ru-RU" sz="2800"/>
              <a:t>Для того, чтобы с помощью наименьшей периодической силы получить определенный размах вынужденных колебаний, нужно действовать в резонанс. Тяжелый язык большого колокола может раскачать даже ребенок, если он будет натягивать веревку с периодом собственных колебаний языка.</a:t>
            </a:r>
          </a:p>
        </p:txBody>
      </p:sp>
      <p:pic>
        <p:nvPicPr>
          <p:cNvPr id="28676" name="Picture 2" descr="D:\Documents and Settings\Admin\Мои документы\Мои рисунки\Организатор клипов (Microsoft)\MM9003369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D:\Documents and Settings\Admin\Мои документы\Мои рисунки\Организатор клипов (Microsoft)\MM900282862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5638800"/>
            <a:ext cx="1009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D:\Documents and Settings\Admin\Мои документы\Мои рисунки\Организатор клипов (Microsoft)\MM90028679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2000250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:\Documents and Settings\Admin\Local Settings\Temporary Internet Files\Content.IE5\1CPL8FU0\MM900234716[1].gif"/>
          <p:cNvPicPr>
            <a:picLocks noChangeAspect="1" noChangeArrowheads="1" noCrop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785813" y="357188"/>
            <a:ext cx="6500812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071563" y="357188"/>
            <a:ext cx="77152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 Известно, что первые реактивные самолеты, набирая скорость, близкую к скорости звука(1200 км/ч), разрушались из-за резонансного возрастания амплитуды колебаний крыльев под действием воздушного потока. Это явление было устранено, когда конструкторы предложили поместить в крыло дополнительный груз, что привело к изменению собственной частоты колебаний крыльев.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cs typeface="Arial" charset="0"/>
              </a:rPr>
              <a:t>§</a:t>
            </a:r>
            <a:r>
              <a:rPr lang="ru-RU" sz="3600" dirty="0">
                <a:cs typeface="Arial" charset="0"/>
              </a:rPr>
              <a:t> </a:t>
            </a:r>
            <a:r>
              <a:rPr lang="ru-RU" sz="3600" dirty="0" smtClean="0">
                <a:cs typeface="Arial" charset="0"/>
              </a:rPr>
              <a:t>26, 27</a:t>
            </a:r>
            <a:endParaRPr lang="en-US" sz="3600" dirty="0">
              <a:cs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1911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428868"/>
            <a:ext cx="144145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8686800" y="274638"/>
            <a:ext cx="69850" cy="201612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928670"/>
            <a:ext cx="8229600" cy="5311781"/>
          </a:xfrm>
        </p:spPr>
        <p:txBody>
          <a:bodyPr/>
          <a:lstStyle/>
          <a:p>
            <a:r>
              <a:rPr lang="ru-RU" b="1" dirty="0"/>
              <a:t>Цель</a:t>
            </a:r>
            <a:r>
              <a:rPr lang="ru-RU" dirty="0"/>
              <a:t> :объяснить на примерах </a:t>
            </a:r>
            <a:r>
              <a:rPr lang="ru-RU" dirty="0" smtClean="0"/>
              <a:t>понятия, </a:t>
            </a:r>
            <a:r>
              <a:rPr lang="ru-RU" dirty="0"/>
              <a:t>«внутренние и вынужденные силы» ; </a:t>
            </a:r>
          </a:p>
          <a:p>
            <a:r>
              <a:rPr lang="ru-RU" dirty="0"/>
              <a:t>Виды колебаний – свободные и вынужденные; </a:t>
            </a:r>
          </a:p>
          <a:p>
            <a:r>
              <a:rPr lang="ru-RU" dirty="0"/>
              <a:t>Условия </a:t>
            </a:r>
            <a:r>
              <a:rPr lang="ru-RU" dirty="0" smtClean="0"/>
              <a:t>возникновения явления резонанса</a:t>
            </a:r>
            <a:endParaRPr lang="ru-RU" dirty="0"/>
          </a:p>
        </p:txBody>
      </p:sp>
      <p:pic>
        <p:nvPicPr>
          <p:cNvPr id="2" name="Picture 2" descr="C:\Users\~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442915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667"/>
            <a:ext cx="7125113" cy="924475"/>
          </a:xfrm>
        </p:spPr>
        <p:txBody>
          <a:bodyPr/>
          <a:lstStyle/>
          <a:p>
            <a:pPr algn="ctr"/>
            <a:r>
              <a:rPr lang="ru-RU" sz="2800" dirty="0" smtClean="0"/>
              <a:t>Виды колебаний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4680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Свободные колебания –происходят только за счет первоначального запаса энергии</a:t>
            </a:r>
            <a:r>
              <a:rPr lang="ru-RU" sz="2400" dirty="0" smtClean="0"/>
              <a:t>.</a:t>
            </a:r>
          </a:p>
          <a:p>
            <a:endParaRPr lang="ru-RU" sz="2000" dirty="0" smtClean="0"/>
          </a:p>
        </p:txBody>
      </p:sp>
      <p:pic>
        <p:nvPicPr>
          <p:cNvPr id="5" name="Picture 3" descr="C:\Users\1\Desktop\tumblr_m4dujtGIH71qfdwsi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16910" cy="23762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089832"/>
            <a:ext cx="3453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ПРИВЕДИТЕ ПРИМЕРЫ СВОБОДНЫХ КОЛЕБАНИЙ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7564" y="3688351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Условия существования колебаний: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колебательной системе должна действовать </a:t>
            </a:r>
            <a:r>
              <a:rPr lang="ru-RU" sz="2000" dirty="0" err="1" smtClean="0"/>
              <a:t>внутреняя</a:t>
            </a:r>
            <a:r>
              <a:rPr lang="ru-RU" sz="2000" dirty="0" smtClean="0"/>
              <a:t> сила, возвращающая тело в положение равновесия</a:t>
            </a:r>
          </a:p>
          <a:p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тсутствие силы трения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925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8"/>
            <a:ext cx="8686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Виды колебаний</a:t>
            </a:r>
          </a:p>
        </p:txBody>
      </p:sp>
      <p:pic>
        <p:nvPicPr>
          <p:cNvPr id="6" name="Picture 2" descr="C:\Users\1\Desktop\Damped_spri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800200" cy="449930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068871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Затухающие колебания – </a:t>
            </a:r>
            <a:r>
              <a:rPr lang="ru-RU" sz="2400" dirty="0" smtClean="0"/>
              <a:t>амплитуда таких колебаний со временем уменьшается под влиянием силы трения.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537321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Чем больше силы сопротивления, тем быстрее колебания </a:t>
            </a:r>
            <a:r>
              <a:rPr lang="ru-RU" sz="2000" b="1" dirty="0" smtClean="0"/>
              <a:t>прекращаются.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!</a:t>
            </a:r>
            <a:r>
              <a:rPr lang="ru-RU" sz="2000" b="1" dirty="0" smtClean="0"/>
              <a:t> Все свободные колебания – затухающие.</a:t>
            </a:r>
            <a:endParaRPr lang="ru-RU" sz="2000" b="1" dirty="0"/>
          </a:p>
        </p:txBody>
      </p:sp>
      <p:pic>
        <p:nvPicPr>
          <p:cNvPr id="2050" name="Picture 2" descr="C:\Users\1\Desktop\загруже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043699"/>
            <a:ext cx="3718719" cy="21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18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~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4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896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Виды колебаний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Вынужденные колебания – </a:t>
            </a:r>
            <a:r>
              <a:rPr lang="ru-RU" sz="2400" dirty="0" smtClean="0"/>
              <a:t>колебания происходящие за счет </a:t>
            </a:r>
            <a:r>
              <a:rPr lang="ru-RU" sz="2400" b="1" dirty="0"/>
              <a:t>внешней</a:t>
            </a:r>
            <a:r>
              <a:rPr lang="ru-RU" sz="2400" dirty="0"/>
              <a:t> силы </a:t>
            </a:r>
            <a:r>
              <a:rPr lang="ru-RU" sz="2400" dirty="0" smtClean="0"/>
              <a:t>периодически действующей на тело.</a:t>
            </a:r>
            <a:endParaRPr lang="ru-RU" sz="2400" b="1" dirty="0"/>
          </a:p>
        </p:txBody>
      </p:sp>
      <p:pic>
        <p:nvPicPr>
          <p:cNvPr id="2050" name="Picture 2" descr="C:\Users\1\Desktop\image005.gifстирлинг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79430"/>
            <a:ext cx="2501255" cy="33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ani_lockstitch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078475" cy="32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Old-Cloc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1419414" cy="35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356313"/>
            <a:ext cx="4025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Приведите примеры 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ынужденных колебаний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23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962900" cy="1646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>
                <a:solidFill>
                  <a:srgbClr val="CC0000"/>
                </a:solidFill>
              </a:rPr>
              <a:t>Явление резонанса может приводить к крупным разрушениям:</a:t>
            </a:r>
            <a:br>
              <a:rPr lang="ru-RU" sz="3200" b="1" smtClean="0">
                <a:solidFill>
                  <a:srgbClr val="CC0000"/>
                </a:solidFill>
              </a:rPr>
            </a:br>
            <a:endParaRPr lang="ru-RU" sz="3200" b="1" smtClean="0">
              <a:solidFill>
                <a:srgbClr val="CC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27213"/>
            <a:ext cx="8432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1906 год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Россия Санкт-Петербург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Мост через Фонтанку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обрушился от резонанса,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вызванного отрядом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солдат, марширующих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строем</a:t>
            </a:r>
          </a:p>
        </p:txBody>
      </p:sp>
      <p:pic>
        <p:nvPicPr>
          <p:cNvPr id="6148" name="Picture 4" descr="через канал Грибоед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557338"/>
            <a:ext cx="340677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Содержимое 2"/>
          <p:cNvSpPr>
            <a:spLocks noGrp="1"/>
          </p:cNvSpPr>
          <p:nvPr>
            <p:ph idx="1"/>
          </p:nvPr>
        </p:nvSpPr>
        <p:spPr>
          <a:xfrm>
            <a:off x="638175" y="357188"/>
            <a:ext cx="8505825" cy="6500812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Амплитуда колебаний зависит не только от величины вынуждающей силы, но и от её частоты. С увеличением частоты действующей силы амплитуда колебаний растет и достигает максимума, когда частота вынуждающей силы совпадает с частотой собственных колебаний.   </a:t>
            </a: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                    </a:t>
            </a:r>
            <a:r>
              <a:rPr lang="ru-RU" smtClean="0"/>
              <a:t>При равенстве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                                                        и                                   </a:t>
            </a:r>
          </a:p>
          <a:p>
            <a:pPr algn="r">
              <a:buFont typeface="Wingdings" pitchFamily="2" charset="2"/>
              <a:buNone/>
            </a:pPr>
            <a:r>
              <a:rPr lang="ru-RU" smtClean="0"/>
              <a:t>                                                    происходит                     </a:t>
            </a:r>
            <a:r>
              <a:rPr lang="ru-RU" b="1" smtClean="0"/>
              <a:t>резонанс</a:t>
            </a:r>
            <a:endParaRPr lang="ru-RU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3100" y="3352800"/>
          <a:ext cx="177800" cy="152400"/>
        </p:xfrm>
        <a:graphic>
          <a:graphicData uri="http://schemas.openxmlformats.org/presentationml/2006/ole">
            <p:oleObj spid="_x0000_s4098" name="Формула" r:id="rId3" imgW="177480" imgH="1522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57813" y="6286500"/>
          <a:ext cx="571500" cy="285750"/>
        </p:xfrm>
        <a:graphic>
          <a:graphicData uri="http://schemas.openxmlformats.org/presentationml/2006/ole">
            <p:oleObj spid="_x0000_s4099" name="Формула" r:id="rId4" imgW="152280" imgH="139680" progId="Equation.3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3124200" y="6286500"/>
          <a:ext cx="519113" cy="357188"/>
        </p:xfrm>
        <a:graphic>
          <a:graphicData uri="http://schemas.openxmlformats.org/presentationml/2006/ole">
            <p:oleObj spid="_x0000_s4100" name="Формула" r:id="rId5" imgW="190440" imgH="139680" progId="Equation.3">
              <p:embed/>
            </p:oleObj>
          </a:graphicData>
        </a:graphic>
      </p:graphicFrame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1357313" y="3786188"/>
            <a:ext cx="4572000" cy="2430462"/>
            <a:chOff x="1357290" y="3786190"/>
            <a:chExt cx="4572032" cy="2430480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572265" y="4999842"/>
              <a:ext cx="2427306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1785918" y="6215083"/>
              <a:ext cx="4143404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9" name="TextBox 9"/>
            <p:cNvSpPr txBox="1">
              <a:spLocks noChangeArrowheads="1"/>
            </p:cNvSpPr>
            <p:nvPr/>
          </p:nvSpPr>
          <p:spPr bwMode="auto">
            <a:xfrm>
              <a:off x="1357290" y="3786190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692386" y="5340364"/>
              <a:ext cx="1609736" cy="777881"/>
            </a:xfrm>
            <a:custGeom>
              <a:avLst/>
              <a:gdLst>
                <a:gd name="connsiteX0" fmla="*/ 0 w 1609859"/>
                <a:gd name="connsiteY0" fmla="*/ 738389 h 777026"/>
                <a:gd name="connsiteX1" fmla="*/ 296214 w 1609859"/>
                <a:gd name="connsiteY1" fmla="*/ 596722 h 777026"/>
                <a:gd name="connsiteX2" fmla="*/ 553791 w 1609859"/>
                <a:gd name="connsiteY2" fmla="*/ 17172 h 777026"/>
                <a:gd name="connsiteX3" fmla="*/ 914400 w 1609859"/>
                <a:gd name="connsiteY3" fmla="*/ 493691 h 777026"/>
                <a:gd name="connsiteX4" fmla="*/ 1609859 w 1609859"/>
                <a:gd name="connsiteY4" fmla="*/ 777026 h 77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859" h="777026">
                  <a:moveTo>
                    <a:pt x="0" y="738389"/>
                  </a:moveTo>
                  <a:cubicBezTo>
                    <a:pt x="101958" y="727657"/>
                    <a:pt x="203916" y="716925"/>
                    <a:pt x="296214" y="596722"/>
                  </a:cubicBezTo>
                  <a:cubicBezTo>
                    <a:pt x="388513" y="476519"/>
                    <a:pt x="450760" y="34344"/>
                    <a:pt x="553791" y="17172"/>
                  </a:cubicBezTo>
                  <a:cubicBezTo>
                    <a:pt x="656822" y="0"/>
                    <a:pt x="738389" y="367049"/>
                    <a:pt x="914400" y="493691"/>
                  </a:cubicBezTo>
                  <a:cubicBezTo>
                    <a:pt x="1090411" y="620333"/>
                    <a:pt x="1350135" y="698679"/>
                    <a:pt x="1609859" y="77702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643174" y="4714884"/>
              <a:ext cx="1763724" cy="1285885"/>
            </a:xfrm>
            <a:custGeom>
              <a:avLst/>
              <a:gdLst>
                <a:gd name="connsiteX0" fmla="*/ 0 w 1764406"/>
                <a:gd name="connsiteY0" fmla="*/ 1247104 h 1285741"/>
                <a:gd name="connsiteX1" fmla="*/ 309093 w 1764406"/>
                <a:gd name="connsiteY1" fmla="*/ 1079679 h 1285741"/>
                <a:gd name="connsiteX2" fmla="*/ 605307 w 1764406"/>
                <a:gd name="connsiteY2" fmla="*/ 36490 h 1285741"/>
                <a:gd name="connsiteX3" fmla="*/ 1133341 w 1764406"/>
                <a:gd name="connsiteY3" fmla="*/ 860738 h 1285741"/>
                <a:gd name="connsiteX4" fmla="*/ 1764406 w 1764406"/>
                <a:gd name="connsiteY4" fmla="*/ 1285741 h 128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406" h="1285741">
                  <a:moveTo>
                    <a:pt x="0" y="1247104"/>
                  </a:moveTo>
                  <a:cubicBezTo>
                    <a:pt x="104104" y="1264276"/>
                    <a:pt x="208209" y="1281448"/>
                    <a:pt x="309093" y="1079679"/>
                  </a:cubicBezTo>
                  <a:cubicBezTo>
                    <a:pt x="409977" y="877910"/>
                    <a:pt x="467932" y="72980"/>
                    <a:pt x="605307" y="36490"/>
                  </a:cubicBezTo>
                  <a:cubicBezTo>
                    <a:pt x="742682" y="0"/>
                    <a:pt x="940158" y="652530"/>
                    <a:pt x="1133341" y="860738"/>
                  </a:cubicBezTo>
                  <a:cubicBezTo>
                    <a:pt x="1326524" y="1068946"/>
                    <a:pt x="1545465" y="1177343"/>
                    <a:pt x="1764406" y="128574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71735" y="4143380"/>
              <a:ext cx="2408255" cy="1793888"/>
            </a:xfrm>
            <a:custGeom>
              <a:avLst/>
              <a:gdLst>
                <a:gd name="connsiteX0" fmla="*/ 0 w 2408350"/>
                <a:gd name="connsiteY0" fmla="*/ 1704304 h 1794456"/>
                <a:gd name="connsiteX1" fmla="*/ 167426 w 2408350"/>
                <a:gd name="connsiteY1" fmla="*/ 1524000 h 1794456"/>
                <a:gd name="connsiteX2" fmla="*/ 618186 w 2408350"/>
                <a:gd name="connsiteY2" fmla="*/ 81566 h 1794456"/>
                <a:gd name="connsiteX3" fmla="*/ 1352282 w 2408350"/>
                <a:gd name="connsiteY3" fmla="*/ 1034603 h 1794456"/>
                <a:gd name="connsiteX4" fmla="*/ 1918952 w 2408350"/>
                <a:gd name="connsiteY4" fmla="*/ 1601273 h 1794456"/>
                <a:gd name="connsiteX5" fmla="*/ 2408350 w 2408350"/>
                <a:gd name="connsiteY5" fmla="*/ 1781578 h 179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8350" h="1794456">
                  <a:moveTo>
                    <a:pt x="0" y="1704304"/>
                  </a:moveTo>
                  <a:cubicBezTo>
                    <a:pt x="32197" y="1749380"/>
                    <a:pt x="64395" y="1794456"/>
                    <a:pt x="167426" y="1524000"/>
                  </a:cubicBezTo>
                  <a:cubicBezTo>
                    <a:pt x="270457" y="1253544"/>
                    <a:pt x="420710" y="163132"/>
                    <a:pt x="618186" y="81566"/>
                  </a:cubicBezTo>
                  <a:cubicBezTo>
                    <a:pt x="815662" y="0"/>
                    <a:pt x="1135488" y="781319"/>
                    <a:pt x="1352282" y="1034603"/>
                  </a:cubicBezTo>
                  <a:cubicBezTo>
                    <a:pt x="1569076" y="1287887"/>
                    <a:pt x="1742941" y="1476777"/>
                    <a:pt x="1918952" y="1601273"/>
                  </a:cubicBezTo>
                  <a:cubicBezTo>
                    <a:pt x="2094963" y="1725769"/>
                    <a:pt x="2251656" y="1753673"/>
                    <a:pt x="2408350" y="17815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2286777" y="5071281"/>
              <a:ext cx="2000265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500688" y="4357688"/>
          <a:ext cx="750887" cy="642937"/>
        </p:xfrm>
        <a:graphic>
          <a:graphicData uri="http://schemas.openxmlformats.org/presentationml/2006/ole">
            <p:oleObj spid="_x0000_s4101" name="Формула" r:id="rId6" imgW="177480" imgH="15228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858000" y="4357688"/>
          <a:ext cx="830263" cy="571500"/>
        </p:xfrm>
        <a:graphic>
          <a:graphicData uri="http://schemas.openxmlformats.org/presentationml/2006/ole">
            <p:oleObj spid="_x0000_s4102" name="Формула" r:id="rId7" imgW="19044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</TotalTime>
  <Words>477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Формула</vt:lpstr>
      <vt:lpstr>СВОБОДНЫЕ И ВЫНУЖДЕННЫЕ КОЛЕБАНИЯ. РЕЗОНАНС</vt:lpstr>
      <vt:lpstr>Слайд 2</vt:lpstr>
      <vt:lpstr>Виды колебаний</vt:lpstr>
      <vt:lpstr>Слайд 4</vt:lpstr>
      <vt:lpstr>Виды колебаний</vt:lpstr>
      <vt:lpstr>Слайд 6</vt:lpstr>
      <vt:lpstr>Виды колебаний</vt:lpstr>
      <vt:lpstr>Явление резонанса может приводить к крупным разрушениям: </vt:lpstr>
      <vt:lpstr>Слайд 9</vt:lpstr>
      <vt:lpstr>Слайд 10</vt:lpstr>
      <vt:lpstr>Слайд 11</vt:lpstr>
      <vt:lpstr>Слайд 12</vt:lpstr>
      <vt:lpstr>Слайд 13</vt:lpstr>
      <vt:lpstr>РЕЗОНАНС   резкое возрастание  амплитуды  колебаний,  в результате  совпадения  собственной  частоты  с частотой  вынуждающей силы</vt:lpstr>
      <vt:lpstr>Учет и использование резонанса в быту и промышленности</vt:lpstr>
      <vt:lpstr>Слайд 16</vt:lpstr>
      <vt:lpstr>Слайд 17</vt:lpstr>
      <vt:lpstr>Слайд 18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~</dc:creator>
  <cp:lastModifiedBy>~</cp:lastModifiedBy>
  <cp:revision>12</cp:revision>
  <dcterms:created xsi:type="dcterms:W3CDTF">2016-12-16T16:57:15Z</dcterms:created>
  <dcterms:modified xsi:type="dcterms:W3CDTF">2016-12-16T18:10:34Z</dcterms:modified>
</cp:coreProperties>
</file>