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22" r:id="rId1"/>
  </p:sldMasterIdLst>
  <p:sldIdLst>
    <p:sldId id="273" r:id="rId2"/>
    <p:sldId id="304" r:id="rId3"/>
    <p:sldId id="277" r:id="rId4"/>
    <p:sldId id="316" r:id="rId5"/>
    <p:sldId id="317" r:id="rId6"/>
    <p:sldId id="318" r:id="rId7"/>
    <p:sldId id="306" r:id="rId8"/>
    <p:sldId id="319" r:id="rId9"/>
    <p:sldId id="320" r:id="rId10"/>
    <p:sldId id="321" r:id="rId11"/>
    <p:sldId id="309" r:id="rId12"/>
    <p:sldId id="322" r:id="rId13"/>
    <p:sldId id="279" r:id="rId14"/>
    <p:sldId id="310" r:id="rId15"/>
    <p:sldId id="297" r:id="rId16"/>
    <p:sldId id="311" r:id="rId17"/>
    <p:sldId id="312" r:id="rId18"/>
    <p:sldId id="298" r:id="rId19"/>
    <p:sldId id="313" r:id="rId20"/>
    <p:sldId id="314" r:id="rId21"/>
    <p:sldId id="315" r:id="rId22"/>
    <p:sldId id="286" r:id="rId23"/>
    <p:sldId id="272" r:id="rId24"/>
    <p:sldId id="280" r:id="rId25"/>
    <p:sldId id="299" r:id="rId26"/>
    <p:sldId id="287" r:id="rId27"/>
    <p:sldId id="288" r:id="rId28"/>
    <p:sldId id="282" r:id="rId29"/>
    <p:sldId id="281" r:id="rId30"/>
    <p:sldId id="293" r:id="rId31"/>
    <p:sldId id="302" r:id="rId32"/>
    <p:sldId id="303" r:id="rId33"/>
    <p:sldId id="289" r:id="rId34"/>
    <p:sldId id="290" r:id="rId35"/>
    <p:sldId id="291" r:id="rId36"/>
    <p:sldId id="295" r:id="rId37"/>
    <p:sldId id="296" r:id="rId38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19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5" name="Подзаголовок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1" name="Дата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A742394C-2118-445B-9781-DDAAC22B5EED}" type="datetimeFigureOut">
              <a:rPr lang="ru-RU" smtClean="0"/>
              <a:pPr>
                <a:defRPr/>
              </a:pPr>
              <a:t>09.01.2022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0FB8777E-D92C-4A46-B305-DA87D6DEE589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41F67B7-D343-44EC-AD74-1C1F4C5B3D54}" type="datetimeFigureOut">
              <a:rPr lang="ru-RU" smtClean="0"/>
              <a:pPr>
                <a:defRPr/>
              </a:pPr>
              <a:t>09.01.2022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E8BA26E-D579-4D8C-A061-E87A3B5A78D1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/>
          <a:p>
            <a:pPr>
              <a:defRPr/>
            </a:pPr>
            <a:fld id="{5BC3435F-C506-4A2E-AA33-3873A9BC260B}" type="datetimeFigureOut">
              <a:rPr lang="ru-RU" smtClean="0"/>
              <a:pPr>
                <a:defRPr/>
              </a:pPr>
              <a:t>09.01.2022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fld id="{C6E24D48-3667-4354-984D-5F0BDB8F7105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98A6E5D-367B-46B6-AF31-40B6C6D49F38}" type="datetimeFigureOut">
              <a:rPr lang="ru-RU" smtClean="0"/>
              <a:pPr>
                <a:defRPr/>
              </a:pPr>
              <a:t>09.01.2022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40749EA-80BA-49CA-9BD3-DFB67041E593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fld id="{ABBB9C2C-E062-4055-B017-771EAA5CD05C}" type="datetimeFigureOut">
              <a:rPr lang="ru-RU" smtClean="0"/>
              <a:pPr>
                <a:defRPr/>
              </a:pPr>
              <a:t>09.01.2022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/>
          <a:p>
            <a:pPr>
              <a:defRPr/>
            </a:pPr>
            <a:fld id="{53FB07DB-116F-4231-9B28-6D3236DB244B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468561B-5EFB-4C5B-9CBF-EF1573EA6014}" type="datetimeFigureOut">
              <a:rPr lang="ru-RU" smtClean="0"/>
              <a:pPr>
                <a:defRPr/>
              </a:pPr>
              <a:t>09.01.2022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088A439-3257-4BC2-8144-C963AEF81D9A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F1E4C38-A270-4EE0-B65B-C92F632CEB5E}" type="datetimeFigureOut">
              <a:rPr lang="ru-RU" smtClean="0"/>
              <a:pPr>
                <a:defRPr/>
              </a:pPr>
              <a:t>09.01.2022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AE79E66-D212-44FB-B023-D0CEEA0A30F6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A0B7404-50C7-4C43-87AA-893DB80EF7A0}" type="datetimeFigureOut">
              <a:rPr lang="ru-RU" smtClean="0"/>
              <a:pPr>
                <a:defRPr/>
              </a:pPr>
              <a:t>09.01.2022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850E926-A2EB-4963-ACA3-FFC833D58448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fld id="{492F3953-F345-41AE-B576-12159B5A8F73}" type="datetimeFigureOut">
              <a:rPr lang="ru-RU" smtClean="0"/>
              <a:pPr>
                <a:defRPr/>
              </a:pPr>
              <a:t>09.01.2022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03C739B-6A8C-42D4-B375-62B567C2C520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F3D141B-66AA-407C-99E7-54509B4702A4}" type="datetimeFigureOut">
              <a:rPr lang="ru-RU" smtClean="0"/>
              <a:pPr>
                <a:defRPr/>
              </a:pPr>
              <a:t>09.01.2022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643A4B2-26B8-452E-AD3F-AFBB8B2EC1E5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31C20F2-1536-40A0-B8AF-28A3D565CF49}" type="datetimeFigureOut">
              <a:rPr lang="ru-RU" smtClean="0"/>
              <a:pPr>
                <a:defRPr/>
              </a:pPr>
              <a:t>09.01.2022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E9F7440-1E31-41BC-8CF4-42FA2BEC0B4C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10" name="Рисунок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1" name="Текст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7" name="Дата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fld id="{EBC774E5-A693-40DB-B30C-B7E194E3E500}" type="datetimeFigureOut">
              <a:rPr lang="ru-RU" smtClean="0"/>
              <a:pPr>
                <a:defRPr/>
              </a:pPr>
              <a:t>09.01.2022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fld id="{D0C0B51E-D0C1-481B-AB45-4F0B06663D23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23" r:id="rId1"/>
    <p:sldLayoutId id="2147483924" r:id="rId2"/>
    <p:sldLayoutId id="2147483925" r:id="rId3"/>
    <p:sldLayoutId id="2147483926" r:id="rId4"/>
    <p:sldLayoutId id="2147483927" r:id="rId5"/>
    <p:sldLayoutId id="2147483928" r:id="rId6"/>
    <p:sldLayoutId id="2147483929" r:id="rId7"/>
    <p:sldLayoutId id="2147483930" r:id="rId8"/>
    <p:sldLayoutId id="2147483931" r:id="rId9"/>
    <p:sldLayoutId id="2147483932" r:id="rId10"/>
    <p:sldLayoutId id="2147483933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6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s://sites.google.com/site/opatpofizike/raboty-ucenikov/avlenia-smacivania-i-nesmacivania-na-granice-zidkost---tverdoe-telo/12.jpg?attredirects=0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1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s://sites.google.com/site/opatpofizike/raboty-ucenikov/avlenia-smacivania-i-nesmacivania-na-granice-zidkost---tverdoe-telo/12.jpg?attredirects=0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4000" dirty="0" smtClean="0">
                <a:solidFill>
                  <a:schemeClr val="bg1"/>
                </a:solidFill>
              </a:rPr>
              <a:t>Смачивание и </a:t>
            </a:r>
            <a:r>
              <a:rPr lang="ru-RU" sz="4000" dirty="0" err="1" smtClean="0">
                <a:solidFill>
                  <a:schemeClr val="bg1"/>
                </a:solidFill>
              </a:rPr>
              <a:t>несмачивание</a:t>
            </a:r>
            <a:r>
              <a:rPr lang="ru-RU" sz="4000" dirty="0" smtClean="0">
                <a:solidFill>
                  <a:schemeClr val="bg1"/>
                </a:solidFill>
              </a:rPr>
              <a:t>. </a:t>
            </a:r>
            <a:r>
              <a:rPr lang="ru-RU" sz="4000" dirty="0" err="1" smtClean="0">
                <a:solidFill>
                  <a:schemeClr val="bg1"/>
                </a:solidFill>
              </a:rPr>
              <a:t>к</a:t>
            </a:r>
            <a:r>
              <a:rPr lang="ru-RU" sz="3200" dirty="0" err="1" smtClean="0">
                <a:solidFill>
                  <a:schemeClr val="bg1"/>
                </a:solidFill>
              </a:rPr>
              <a:t>апиллярЫ</a:t>
            </a:r>
            <a:endParaRPr lang="ru-RU" dirty="0"/>
          </a:p>
        </p:txBody>
      </p:sp>
      <p:pic>
        <p:nvPicPr>
          <p:cNvPr id="4" name="Содержимое 3" descr="bb3eb93aa319fb53b59d265cb70c78f6.jpg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484784"/>
            <a:ext cx="9144000" cy="5373216"/>
          </a:xfr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852936"/>
            <a:ext cx="7239000" cy="3602800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Если капилляр опустить в жидкость, не смачивающую поверхность капилляра, то жидкость опускается в капилляре, поскольку сила поверхностного натяжения будет направлена вниз. Высота, на которую опустится жидкость в капилляре тоже рассчитывается по формуле </a:t>
            </a:r>
          </a:p>
          <a:p>
            <a:pPr>
              <a:buNone/>
            </a:pPr>
            <a:r>
              <a:rPr lang="en-US" sz="2800" dirty="0" smtClean="0">
                <a:sym typeface="Symbol" pitchFamily="18" charset="2"/>
              </a:rPr>
              <a:t>h</a:t>
            </a:r>
            <a:r>
              <a:rPr lang="el-GR" sz="2400" dirty="0" smtClean="0">
                <a:sym typeface="Symbol" pitchFamily="18" charset="2"/>
              </a:rPr>
              <a:t> </a:t>
            </a:r>
            <a:r>
              <a:rPr lang="ru-RU" sz="2800" dirty="0" smtClean="0">
                <a:sym typeface="Symbol" pitchFamily="18" charset="2"/>
              </a:rPr>
              <a:t>=2</a:t>
            </a:r>
            <a:r>
              <a:rPr lang="ru-RU" sz="2800" b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  <a:sym typeface="Symbol" pitchFamily="18" charset="2"/>
              </a:rPr>
              <a:t> </a:t>
            </a:r>
            <a:r>
              <a:rPr lang="el-GR" sz="2800" dirty="0" smtClean="0">
                <a:sym typeface="Symbol" pitchFamily="18" charset="2"/>
              </a:rPr>
              <a:t> </a:t>
            </a:r>
            <a:r>
              <a:rPr lang="ru-RU" sz="2800" b="1" dirty="0" err="1" smtClean="0"/>
              <a:t>Cos</a:t>
            </a:r>
            <a:r>
              <a:rPr lang="ru-RU" sz="2800" dirty="0" smtClean="0">
                <a:sym typeface="Symbol" pitchFamily="18" charset="2"/>
              </a:rPr>
              <a:t> /</a:t>
            </a:r>
            <a:r>
              <a:rPr lang="ru-RU" sz="3200" dirty="0" smtClean="0"/>
              <a:t> </a:t>
            </a:r>
            <a:r>
              <a:rPr lang="ru-RU" sz="3200" dirty="0" err="1" smtClean="0"/>
              <a:t>р</a:t>
            </a:r>
            <a:r>
              <a:rPr lang="en-US" sz="2800" dirty="0" err="1" smtClean="0">
                <a:sym typeface="Symbol" pitchFamily="18" charset="2"/>
              </a:rPr>
              <a:t>rg</a:t>
            </a:r>
            <a:r>
              <a:rPr lang="en-US" sz="2800" dirty="0" smtClean="0">
                <a:sym typeface="Symbol" pitchFamily="18" charset="2"/>
              </a:rPr>
              <a:t> 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27650" name="Picture 2" descr="смачивание капиллярные явления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0"/>
            <a:ext cx="6480720" cy="28956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188640"/>
            <a:ext cx="8013192" cy="2475656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2800" dirty="0">
                <a:solidFill>
                  <a:schemeClr val="accent1">
                    <a:satMod val="150000"/>
                  </a:schemeClr>
                </a:solidFill>
              </a:rPr>
              <a:t>Попробуем получить формулу для расчёта </a:t>
            </a:r>
            <a:r>
              <a:rPr lang="ru-RU" sz="2800" i="1" dirty="0">
                <a:solidFill>
                  <a:schemeClr val="accent1">
                    <a:satMod val="150000"/>
                  </a:schemeClr>
                </a:solidFill>
              </a:rPr>
              <a:t>h</a:t>
            </a:r>
            <a:r>
              <a:rPr lang="ru-RU" sz="2800" dirty="0">
                <a:solidFill>
                  <a:schemeClr val="accent1">
                    <a:satMod val="150000"/>
                  </a:schemeClr>
                </a:solidFill>
              </a:rPr>
              <a:t>. Результирующая сила поверхностного натяжения </a:t>
            </a:r>
            <a:r>
              <a:rPr lang="ru-RU" sz="2800" i="1" dirty="0" err="1">
                <a:solidFill>
                  <a:schemeClr val="accent1">
                    <a:satMod val="150000"/>
                  </a:schemeClr>
                </a:solidFill>
              </a:rPr>
              <a:t>F</a:t>
            </a:r>
            <a:r>
              <a:rPr lang="ru-RU" sz="2800" baseline="-25000" dirty="0" err="1">
                <a:solidFill>
                  <a:schemeClr val="accent1">
                    <a:satMod val="150000"/>
                  </a:schemeClr>
                </a:solidFill>
              </a:rPr>
              <a:t>н</a:t>
            </a:r>
            <a:r>
              <a:rPr lang="ru-RU" sz="2800" dirty="0">
                <a:solidFill>
                  <a:schemeClr val="accent1">
                    <a:satMod val="150000"/>
                  </a:schemeClr>
                </a:solidFill>
              </a:rPr>
              <a:t> должна уравновешиваться силой тяжести </a:t>
            </a:r>
            <a:r>
              <a:rPr lang="ru-RU" sz="2800" i="1" dirty="0" err="1">
                <a:solidFill>
                  <a:schemeClr val="accent1">
                    <a:satMod val="150000"/>
                  </a:schemeClr>
                </a:solidFill>
              </a:rPr>
              <a:t>F</a:t>
            </a:r>
            <a:r>
              <a:rPr lang="ru-RU" sz="2800" baseline="-25000" dirty="0" err="1">
                <a:solidFill>
                  <a:schemeClr val="accent1">
                    <a:satMod val="150000"/>
                  </a:schemeClr>
                </a:solidFill>
              </a:rPr>
              <a:t>т</a:t>
            </a:r>
            <a:r>
              <a:rPr lang="ru-RU" sz="2800" dirty="0">
                <a:solidFill>
                  <a:schemeClr val="accent1">
                    <a:satMod val="150000"/>
                  </a:schemeClr>
                </a:solidFill>
              </a:rPr>
              <a:t> столба жидкости в капилляре:</a:t>
            </a:r>
            <a:br>
              <a:rPr lang="ru-RU" sz="2800" dirty="0">
                <a:solidFill>
                  <a:schemeClr val="accent1">
                    <a:satMod val="150000"/>
                  </a:schemeClr>
                </a:solidFill>
              </a:rPr>
            </a:br>
            <a:endParaRPr lang="ru-RU" sz="2800" dirty="0">
              <a:solidFill>
                <a:schemeClr val="accent1">
                  <a:satMod val="150000"/>
                </a:schemeClr>
              </a:solidFill>
            </a:endParaRPr>
          </a:p>
        </p:txBody>
      </p:sp>
      <p:pic>
        <p:nvPicPr>
          <p:cNvPr id="15363" name="Picture 2" descr="C:\Documents and Settings\GULYA\Рабочий стол\физика\Рисунок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8313" y="2620963"/>
            <a:ext cx="4608512" cy="4154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4" name="Picture 3" descr="C:\Documents and Settings\GULYA\Рабочий стол\физика\Рисунок4.t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24525" y="2620963"/>
            <a:ext cx="2516188" cy="411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0" y="2924944"/>
            <a:ext cx="8460432" cy="3530792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dirty="0" smtClean="0"/>
              <a:t>Давление под искривленной поверхностью жидкости отличается от давления над горизонтальной поверхностью. Так, под выпуклой поверхностью давление больше, а под вогнутой меньше, чем над </a:t>
            </a:r>
            <a:r>
              <a:rPr lang="ru-RU" dirty="0" smtClean="0"/>
              <a:t>горизонтальной поверхностью. </a:t>
            </a:r>
            <a:r>
              <a:rPr lang="ru-RU" dirty="0" smtClean="0"/>
              <a:t>Чтобы давление во всех точках горизонтальной поверхности в жидкости было одинаковым, при выпуклом мениске столбик жидкости в капилляре должен опускаться, а при вогнутом подниматься.</a:t>
            </a:r>
            <a:endParaRPr lang="ru-RU" dirty="0"/>
          </a:p>
        </p:txBody>
      </p:sp>
      <p:pic>
        <p:nvPicPr>
          <p:cNvPr id="50178" name="Picture 2" descr="4. Б) 3 и 2. В) 1 и 3. В каком из сосудов вода не смачивает капилляр (см. р..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0"/>
            <a:ext cx="6948264" cy="285293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Text Box 5"/>
          <p:cNvSpPr txBox="1">
            <a:spLocks noChangeArrowheads="1"/>
          </p:cNvSpPr>
          <p:nvPr/>
        </p:nvSpPr>
        <p:spPr bwMode="auto">
          <a:xfrm>
            <a:off x="0" y="5072074"/>
            <a:ext cx="8604250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3200" dirty="0"/>
              <a:t>На каком из рисунков жидкость</a:t>
            </a:r>
          </a:p>
          <a:p>
            <a:pPr algn="ctr">
              <a:spcBef>
                <a:spcPct val="50000"/>
              </a:spcBef>
            </a:pPr>
            <a:r>
              <a:rPr lang="ru-RU" sz="3200" dirty="0"/>
              <a:t> </a:t>
            </a:r>
            <a:r>
              <a:rPr lang="ru-RU" sz="3200" b="1" i="1" dirty="0"/>
              <a:t>смачивает</a:t>
            </a:r>
            <a:r>
              <a:rPr lang="ru-RU" sz="3200" dirty="0"/>
              <a:t>  поверхность твердого тела?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8072462" y="0"/>
            <a:ext cx="1071538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44" y="214290"/>
            <a:ext cx="8064500" cy="430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omb dir="vert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332656"/>
            <a:ext cx="8013192" cy="1636776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dirty="0" smtClean="0">
                <a:solidFill>
                  <a:schemeClr val="accent1">
                    <a:satMod val="150000"/>
                  </a:schemeClr>
                </a:solidFill>
              </a:rPr>
              <a:t>Роль капиллярных явлений в природе</a:t>
            </a:r>
            <a:endParaRPr lang="ru-RU" dirty="0">
              <a:solidFill>
                <a:schemeClr val="accent1">
                  <a:satMod val="150000"/>
                </a:schemeClr>
              </a:solidFill>
            </a:endParaRPr>
          </a:p>
        </p:txBody>
      </p:sp>
      <p:sp>
        <p:nvSpPr>
          <p:cNvPr id="17411" name="Текст 2"/>
          <p:cNvSpPr>
            <a:spLocks noGrp="1"/>
          </p:cNvSpPr>
          <p:nvPr>
            <p:ph type="body" idx="1"/>
          </p:nvPr>
        </p:nvSpPr>
        <p:spPr>
          <a:xfrm>
            <a:off x="4510088" y="2786063"/>
            <a:ext cx="4633912" cy="3738562"/>
          </a:xfrm>
        </p:spPr>
        <p:txBody>
          <a:bodyPr>
            <a:normAutofit fontScale="92500"/>
          </a:bodyPr>
          <a:lstStyle/>
          <a:p>
            <a:r>
              <a:rPr lang="ru-RU" sz="2800" b="1" dirty="0" smtClean="0"/>
              <a:t>Роль поверхностных явлений в природе разнообразна. Например, поверхностная плёнка воды является для многих организмов опорой при движении.</a:t>
            </a:r>
            <a:r>
              <a:rPr lang="ru-RU" sz="2800" dirty="0" smtClean="0"/>
              <a:t> </a:t>
            </a:r>
            <a:r>
              <a:rPr lang="ru-RU" sz="2800" b="1" dirty="0" smtClean="0"/>
              <a:t>Наиболее известны водомерки</a:t>
            </a:r>
            <a:r>
              <a:rPr lang="ru-RU" sz="2800" b="1" dirty="0" smtClean="0">
                <a:solidFill>
                  <a:srgbClr val="FFFF00"/>
                </a:solidFill>
              </a:rPr>
              <a:t>.</a:t>
            </a:r>
          </a:p>
        </p:txBody>
      </p:sp>
      <p:pic>
        <p:nvPicPr>
          <p:cNvPr id="17412" name="Picture 4" descr="F:\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85750" y="2643188"/>
            <a:ext cx="4357688" cy="6677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2" name="Rectangle 4"/>
          <p:cNvSpPr>
            <a:spLocks noGrp="1" noChangeArrowheads="1"/>
          </p:cNvSpPr>
          <p:nvPr>
            <p:ph type="title"/>
          </p:nvPr>
        </p:nvSpPr>
        <p:spPr>
          <a:xfrm>
            <a:off x="500034" y="0"/>
            <a:ext cx="7242048" cy="1143000"/>
          </a:xfrm>
        </p:spPr>
        <p:txBody>
          <a:bodyPr/>
          <a:lstStyle/>
          <a:p>
            <a:pPr algn="ctr" eaLnBrk="1" hangingPunct="1">
              <a:defRPr/>
            </a:pPr>
            <a:r>
              <a:rPr lang="ru-RU" dirty="0" smtClean="0">
                <a:solidFill>
                  <a:srgbClr val="FF0000"/>
                </a:solidFill>
              </a:rPr>
              <a:t>Перемещение  водомерок</a:t>
            </a:r>
          </a:p>
        </p:txBody>
      </p:sp>
      <p:pic>
        <p:nvPicPr>
          <p:cNvPr id="20484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388" y="1484313"/>
            <a:ext cx="4321175" cy="3240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8072462" y="0"/>
            <a:ext cx="1071538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3438" y="3411538"/>
            <a:ext cx="4392612" cy="3294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ll dir="rd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sz="4400" dirty="0" smtClean="0">
                <a:solidFill>
                  <a:schemeClr val="accent1">
                    <a:satMod val="150000"/>
                  </a:schemeClr>
                </a:solidFill>
              </a:rPr>
              <a:t>Роль в жизни человека</a:t>
            </a:r>
            <a:endParaRPr lang="ru-RU" sz="4400" dirty="0">
              <a:solidFill>
                <a:schemeClr val="accent1">
                  <a:satMod val="150000"/>
                </a:schemeClr>
              </a:solidFill>
            </a:endParaRPr>
          </a:p>
        </p:txBody>
      </p:sp>
      <p:sp>
        <p:nvSpPr>
          <p:cNvPr id="16387" name="Текст 2"/>
          <p:cNvSpPr>
            <a:spLocks noGrp="1"/>
          </p:cNvSpPr>
          <p:nvPr>
            <p:ph idx="1"/>
          </p:nvPr>
        </p:nvSpPr>
        <p:spPr>
          <a:xfrm>
            <a:off x="3923928" y="1609416"/>
            <a:ext cx="3772272" cy="4846320"/>
          </a:xfrm>
        </p:spPr>
        <p:txBody>
          <a:bodyPr>
            <a:normAutofit fontScale="92500" lnSpcReduction="20000"/>
          </a:bodyPr>
          <a:lstStyle/>
          <a:p>
            <a:r>
              <a:rPr lang="ru-RU" sz="3200" b="1" dirty="0" smtClean="0"/>
              <a:t>Строения практически всегда приходят в соприкосновение с влагой, которая находится в почве. Вода может передвигаться в строительных материалах. </a:t>
            </a:r>
          </a:p>
          <a:p>
            <a:endParaRPr lang="ru-RU" dirty="0" smtClean="0"/>
          </a:p>
        </p:txBody>
      </p:sp>
      <p:pic>
        <p:nvPicPr>
          <p:cNvPr id="16388" name="Picture 2" descr="F:\Капилляры\5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924175"/>
            <a:ext cx="4067175" cy="362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>
                <a:solidFill>
                  <a:schemeClr val="accent1">
                    <a:satMod val="150000"/>
                  </a:schemeClr>
                </a:solidFill>
              </a:rPr>
              <a:t>Растения</a:t>
            </a:r>
            <a:endParaRPr lang="ru-RU" dirty="0">
              <a:solidFill>
                <a:schemeClr val="accent1">
                  <a:satMod val="150000"/>
                </a:schemeClr>
              </a:solidFill>
            </a:endParaRPr>
          </a:p>
        </p:txBody>
      </p:sp>
      <p:sp>
        <p:nvSpPr>
          <p:cNvPr id="18435" name="Текст 2"/>
          <p:cNvSpPr>
            <a:spLocks noGrp="1"/>
          </p:cNvSpPr>
          <p:nvPr>
            <p:ph idx="1"/>
          </p:nvPr>
        </p:nvSpPr>
        <p:spPr>
          <a:xfrm>
            <a:off x="457200" y="1609416"/>
            <a:ext cx="3394720" cy="4846320"/>
          </a:xfrm>
        </p:spPr>
        <p:txBody>
          <a:bodyPr/>
          <a:lstStyle/>
          <a:p>
            <a:r>
              <a:rPr lang="ru-RU" sz="2400" b="1" dirty="0" smtClean="0"/>
              <a:t>Воскообразный налёт на листьях препятствует заливанию так называемых устьиц, которое могло бы привести к нарушению правильного дыхания растений</a:t>
            </a:r>
          </a:p>
        </p:txBody>
      </p:sp>
      <p:pic>
        <p:nvPicPr>
          <p:cNvPr id="18436" name="Picture 2" descr="F:\Капилляры\Рисунок1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23928" y="2636838"/>
            <a:ext cx="5220072" cy="4221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7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825" y="2133600"/>
            <a:ext cx="4679950" cy="337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8072462" y="0"/>
            <a:ext cx="1071538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00788" y="1916113"/>
            <a:ext cx="2376487" cy="1936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76825" y="3983038"/>
            <a:ext cx="3743325" cy="2808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Заголовок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Rectangle 4"/>
          <p:cNvSpPr txBox="1">
            <a:spLocks noChangeArrowheads="1"/>
          </p:cNvSpPr>
          <p:nvPr/>
        </p:nvSpPr>
        <p:spPr>
          <a:xfrm>
            <a:off x="214282" y="214290"/>
            <a:ext cx="8929718" cy="1139825"/>
          </a:xfrm>
          <a:prstGeom prst="rect">
            <a:avLst/>
          </a:prstGeom>
        </p:spPr>
        <p:txBody>
          <a:bodyPr vert="horz" lIns="45720" tIns="0" rIns="45720" bIns="0" anchor="b" anchorCtr="0">
            <a:normAutofit fontScale="82500"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1" i="0" u="none" strike="noStrike" kern="1200" cap="all" spc="0" normalizeH="0" baseline="0" noProof="0" smtClean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Водонепроницаемость листьев растений</a:t>
            </a:r>
            <a:br>
              <a:rPr kumimoji="0" lang="ru-RU" sz="3600" b="1" i="0" u="none" strike="noStrike" kern="1200" cap="all" spc="0" normalizeH="0" baseline="0" noProof="0" smtClean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3600" b="1" i="0" u="none" strike="noStrike" kern="1200" cap="all" spc="0" normalizeH="0" baseline="0" noProof="0" smtClean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и крыльев насекомых</a:t>
            </a:r>
            <a:endParaRPr kumimoji="0" lang="ru-RU" sz="3600" b="1" i="0" u="none" strike="noStrike" kern="1200" cap="all" spc="0" normalizeH="0" baseline="0" noProof="0" dirty="0" smtClean="0">
              <a:ln w="500">
                <a:solidFill>
                  <a:schemeClr val="tx2">
                    <a:shade val="20000"/>
                    <a:satMod val="120000"/>
                  </a:schemeClr>
                </a:solidFill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Текст 2"/>
          <p:cNvSpPr>
            <a:spLocks noGrp="1"/>
          </p:cNvSpPr>
          <p:nvPr>
            <p:ph type="body" idx="1"/>
          </p:nvPr>
        </p:nvSpPr>
        <p:spPr>
          <a:xfrm>
            <a:off x="0" y="2708275"/>
            <a:ext cx="5651500" cy="3241675"/>
          </a:xfrm>
        </p:spPr>
        <p:txBody>
          <a:bodyPr/>
          <a:lstStyle/>
          <a:p>
            <a:r>
              <a:rPr lang="ru-RU" sz="2800" b="1" dirty="0" smtClean="0"/>
              <a:t>Именно в капиллярах происходят основные процессы, связанные с дыханием и питанием организма, вся сложнейшая химия жизни тесно связана с диффузионными явлениями. </a:t>
            </a:r>
          </a:p>
        </p:txBody>
      </p:sp>
      <p:pic>
        <p:nvPicPr>
          <p:cNvPr id="19459" name="Picture 2" descr="F:\Капилляры\Рисунок6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16575" y="333375"/>
            <a:ext cx="3527425" cy="4868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404664"/>
            <a:ext cx="5400600" cy="864096"/>
          </a:xfrm>
        </p:spPr>
        <p:txBody>
          <a:bodyPr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4400" dirty="0" smtClean="0">
                <a:solidFill>
                  <a:schemeClr val="accent1">
                    <a:satMod val="150000"/>
                  </a:schemeClr>
                </a:solidFill>
              </a:rPr>
              <a:t>Смачивание. </a:t>
            </a:r>
            <a:r>
              <a:rPr lang="ru-RU" sz="4400" dirty="0" err="1" smtClean="0">
                <a:solidFill>
                  <a:schemeClr val="accent1">
                    <a:satMod val="150000"/>
                  </a:schemeClr>
                </a:solidFill>
              </a:rPr>
              <a:t>неСмачивание</a:t>
            </a:r>
            <a:r>
              <a:rPr lang="ru-RU" sz="4400" dirty="0" smtClean="0">
                <a:solidFill>
                  <a:schemeClr val="accent1">
                    <a:satMod val="150000"/>
                  </a:schemeClr>
                </a:solidFill>
              </a:rPr>
              <a:t>. </a:t>
            </a:r>
            <a:endParaRPr lang="ru-RU" sz="4400" dirty="0">
              <a:solidFill>
                <a:schemeClr val="accent1">
                  <a:satMod val="150000"/>
                </a:schemeClr>
              </a:solidFill>
            </a:endParaRPr>
          </a:p>
        </p:txBody>
      </p:sp>
      <p:sp>
        <p:nvSpPr>
          <p:cNvPr id="11267" name="Текст 2"/>
          <p:cNvSpPr>
            <a:spLocks noGrp="1"/>
          </p:cNvSpPr>
          <p:nvPr>
            <p:ph idx="1"/>
          </p:nvPr>
        </p:nvSpPr>
        <p:spPr>
          <a:xfrm>
            <a:off x="0" y="1609416"/>
            <a:ext cx="7380312" cy="4846320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sz="2400" b="1" dirty="0" smtClean="0"/>
              <a:t>Капля жидкости, оказавшаяся на поверхности твердого тела, может быть разной формы в зависимости от сил взаимодействия.</a:t>
            </a:r>
          </a:p>
          <a:p>
            <a:pPr>
              <a:buNone/>
            </a:pPr>
            <a:r>
              <a:rPr lang="ru-RU" sz="2400" b="1" dirty="0" smtClean="0"/>
              <a:t>Капля может растекаться по поверхности твердого тела. Это означает, что силы взаимодействия между молекулами жидкости меньше, чем силы взаимодействия молекул жидкости  и твердого тела. В этом случае жидкость смачивает поверхность твердого тела.</a:t>
            </a:r>
          </a:p>
          <a:p>
            <a:pPr>
              <a:buNone/>
            </a:pPr>
            <a:r>
              <a:rPr lang="ru-RU" sz="2400" b="1" dirty="0" smtClean="0"/>
              <a:t>Капля может собираться на поверхности твердого тела</a:t>
            </a:r>
          </a:p>
          <a:p>
            <a:pPr>
              <a:buNone/>
            </a:pPr>
            <a:r>
              <a:rPr lang="ru-RU" sz="2400" b="1" dirty="0" smtClean="0"/>
              <a:t>В этом случае силы взаимодействия молекул жидкости больше, чем силы взаимодействия молекул жидкости  и твердого тела. Жидкость не смачивает поверхность твердого тела.</a:t>
            </a:r>
          </a:p>
        </p:txBody>
      </p:sp>
      <p:pic>
        <p:nvPicPr>
          <p:cNvPr id="5" name="Рисунок 4" descr="https://sites.google.com/site/opatpofizike/_/rsrc/1393169979728/raboty-ucenikov/avlenia-smacivania-i-nesmacivania-na-granice-zidkost---tverdoe-telo/12.jpg?height=200&amp;width=172">
            <a:hlinkClick r:id="rId2"/>
          </p:cNvPr>
          <p:cNvPicPr/>
          <p:nvPr/>
        </p:nvPicPr>
        <p:blipFill>
          <a:blip r:embed="rId3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 t="-12500"/>
          <a:stretch>
            <a:fillRect/>
          </a:stretch>
        </p:blipFill>
        <p:spPr bwMode="auto">
          <a:xfrm>
            <a:off x="5940152" y="188640"/>
            <a:ext cx="2221418" cy="15121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https://sites.google.com/site/opatpofizike/_/rsrc/1393169979728/raboty-ucenikov/avlenia-smacivania-i-nesmacivania-na-granice-zidkost---tverdoe-telo/12.jpg?height=200&amp;width=172">
            <a:hlinkClick r:id="rId2"/>
          </p:cNvPr>
          <p:cNvPicPr/>
          <p:nvPr/>
        </p:nvPicPr>
        <p:blipFill>
          <a:blip r:embed="rId4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 b="-5179"/>
          <a:stretch>
            <a:fillRect/>
          </a:stretch>
        </p:blipFill>
        <p:spPr bwMode="auto">
          <a:xfrm>
            <a:off x="7236296" y="4077072"/>
            <a:ext cx="1907704" cy="17213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Текст 2"/>
          <p:cNvSpPr>
            <a:spLocks noGrp="1"/>
          </p:cNvSpPr>
          <p:nvPr>
            <p:ph type="body" idx="1"/>
          </p:nvPr>
        </p:nvSpPr>
        <p:spPr>
          <a:xfrm>
            <a:off x="0" y="4221163"/>
            <a:ext cx="9144000" cy="2636837"/>
          </a:xfrm>
        </p:spPr>
        <p:txBody>
          <a:bodyPr/>
          <a:lstStyle/>
          <a:p>
            <a:r>
              <a:rPr lang="ru-RU" sz="2800" b="1" dirty="0" smtClean="0"/>
              <a:t>Корневая система растений оканчивается тончайшими нитями-капиллярами. И сама почва, источник питания для корня, может быть представлена как совокупность капиллярных трубочек.</a:t>
            </a:r>
          </a:p>
        </p:txBody>
      </p:sp>
      <p:pic>
        <p:nvPicPr>
          <p:cNvPr id="21507" name="Picture 2" descr="F:\Капилляры\Рисунок4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88913"/>
            <a:ext cx="9144000" cy="3744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Текст 2"/>
          <p:cNvSpPr>
            <a:spLocks noGrp="1"/>
          </p:cNvSpPr>
          <p:nvPr>
            <p:ph type="body" idx="1"/>
          </p:nvPr>
        </p:nvSpPr>
        <p:spPr>
          <a:xfrm>
            <a:off x="0" y="2565400"/>
            <a:ext cx="3851275" cy="4292600"/>
          </a:xfrm>
        </p:spPr>
        <p:txBody>
          <a:bodyPr>
            <a:normAutofit lnSpcReduction="10000"/>
          </a:bodyPr>
          <a:lstStyle/>
          <a:p>
            <a:r>
              <a:rPr lang="ru-RU" sz="3600" b="1" dirty="0" smtClean="0"/>
              <a:t>Сразу после посева и посадки овощных растений почву начинайте неглубоко рыхлить.</a:t>
            </a:r>
          </a:p>
        </p:txBody>
      </p:sp>
      <p:pic>
        <p:nvPicPr>
          <p:cNvPr id="22531" name="Picture 2" descr="F:\Капилляры\Рисунок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87788" y="0"/>
            <a:ext cx="5256212" cy="4221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8" name="Rectangle 4"/>
          <p:cNvSpPr>
            <a:spLocks noGrp="1" noChangeArrowheads="1"/>
          </p:cNvSpPr>
          <p:nvPr>
            <p:ph type="title"/>
          </p:nvPr>
        </p:nvSpPr>
        <p:spPr>
          <a:xfrm>
            <a:off x="857224" y="0"/>
            <a:ext cx="7242048" cy="1143000"/>
          </a:xfrm>
        </p:spPr>
        <p:txBody>
          <a:bodyPr/>
          <a:lstStyle/>
          <a:p>
            <a:pPr algn="ctr" eaLnBrk="1" hangingPunct="1">
              <a:defRPr/>
            </a:pPr>
            <a:r>
              <a:rPr lang="ru-RU" dirty="0" smtClean="0">
                <a:solidFill>
                  <a:schemeClr val="accent5">
                    <a:lumMod val="75000"/>
                  </a:schemeClr>
                </a:solidFill>
              </a:rPr>
              <a:t>Боронование и пахота</a:t>
            </a:r>
          </a:p>
        </p:txBody>
      </p:sp>
      <p:pic>
        <p:nvPicPr>
          <p:cNvPr id="23555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388" y="1557338"/>
            <a:ext cx="4392612" cy="3287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8072462" y="0"/>
            <a:ext cx="1071538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3429000"/>
            <a:ext cx="4392613" cy="3243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Текст 2"/>
          <p:cNvSpPr>
            <a:spLocks noGrp="1"/>
          </p:cNvSpPr>
          <p:nvPr>
            <p:ph type="body" idx="1"/>
          </p:nvPr>
        </p:nvSpPr>
        <p:spPr>
          <a:xfrm>
            <a:off x="539750" y="188913"/>
            <a:ext cx="8021638" cy="936625"/>
          </a:xfrm>
        </p:spPr>
        <p:txBody>
          <a:bodyPr/>
          <a:lstStyle/>
          <a:p>
            <a:pPr algn="ctr" eaLnBrk="1" hangingPunct="1"/>
            <a:r>
              <a:rPr lang="ru-RU" sz="4400" b="1" dirty="0" smtClean="0">
                <a:solidFill>
                  <a:schemeClr val="accent5">
                    <a:lumMod val="75000"/>
                  </a:schemeClr>
                </a:solidFill>
              </a:rPr>
              <a:t>Грунтовые воды</a:t>
            </a:r>
            <a:endParaRPr lang="ru-RU" sz="4000" b="1" dirty="0" smtClean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8072462" y="0"/>
            <a:ext cx="1071538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Picture 2" descr="F:\Капилляры\Рисунок3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268413"/>
            <a:ext cx="9144000" cy="5589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plit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4" name="Rectangle 4"/>
          <p:cNvSpPr>
            <a:spLocks noGrp="1" noChangeArrowheads="1"/>
          </p:cNvSpPr>
          <p:nvPr>
            <p:ph type="title"/>
          </p:nvPr>
        </p:nvSpPr>
        <p:spPr>
          <a:xfrm>
            <a:off x="500034" y="0"/>
            <a:ext cx="7242048" cy="1143000"/>
          </a:xfrm>
        </p:spPr>
        <p:txBody>
          <a:bodyPr>
            <a:normAutofit/>
          </a:bodyPr>
          <a:lstStyle/>
          <a:p>
            <a:pPr algn="ctr" eaLnBrk="1" hangingPunct="1">
              <a:defRPr/>
            </a:pPr>
            <a:r>
              <a:rPr lang="ru-RU" sz="5400" dirty="0" smtClean="0">
                <a:solidFill>
                  <a:srgbClr val="FF0000"/>
                </a:solidFill>
              </a:rPr>
              <a:t>Ртуть и вода</a:t>
            </a:r>
          </a:p>
        </p:txBody>
      </p:sp>
      <p:pic>
        <p:nvPicPr>
          <p:cNvPr id="12291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288" y="1484313"/>
            <a:ext cx="4175125" cy="3889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8072462" y="0"/>
            <a:ext cx="1071538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6463" y="2781300"/>
            <a:ext cx="4140200" cy="3816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omb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2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950" y="1700213"/>
            <a:ext cx="4679950" cy="3182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8072462" y="0"/>
            <a:ext cx="1071538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00563" y="3933825"/>
            <a:ext cx="4491037" cy="281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Rectangle 4"/>
          <p:cNvSpPr txBox="1">
            <a:spLocks noChangeArrowheads="1"/>
          </p:cNvSpPr>
          <p:nvPr/>
        </p:nvSpPr>
        <p:spPr>
          <a:xfrm>
            <a:off x="609600" y="472440"/>
            <a:ext cx="8534400" cy="1242048"/>
          </a:xfrm>
          <a:prstGeom prst="rect">
            <a:avLst/>
          </a:prstGeom>
        </p:spPr>
        <p:txBody>
          <a:bodyPr vert="horz" lIns="45720" tIns="0" rIns="45720" bIns="0" anchor="b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1" i="0" u="none" strike="noStrike" kern="1200" cap="all" spc="0" normalizeH="0" baseline="0" noProof="0" smtClean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«Гидроизоляция» водоплавающих птиц и животных</a:t>
            </a:r>
            <a:endParaRPr kumimoji="0" lang="ru-RU" sz="3600" b="1" i="0" u="none" strike="noStrike" kern="1200" cap="all" spc="0" normalizeH="0" baseline="0" noProof="0" dirty="0" smtClean="0">
              <a:ln w="500">
                <a:solidFill>
                  <a:schemeClr val="tx2">
                    <a:shade val="20000"/>
                    <a:satMod val="120000"/>
                  </a:schemeClr>
                </a:solidFill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8" name="Rectangle 4"/>
          <p:cNvSpPr>
            <a:spLocks noGrp="1" noChangeArrowheads="1"/>
          </p:cNvSpPr>
          <p:nvPr>
            <p:ph type="title"/>
          </p:nvPr>
        </p:nvSpPr>
        <p:spPr>
          <a:xfrm>
            <a:off x="214282" y="0"/>
            <a:ext cx="7242048" cy="1143000"/>
          </a:xfrm>
        </p:spPr>
        <p:txBody>
          <a:bodyPr/>
          <a:lstStyle/>
          <a:p>
            <a:pPr eaLnBrk="1" hangingPunct="1">
              <a:defRPr/>
            </a:pPr>
            <a:r>
              <a:rPr lang="ru-RU" dirty="0" smtClean="0">
                <a:solidFill>
                  <a:schemeClr val="accent5">
                    <a:lumMod val="75000"/>
                  </a:schemeClr>
                </a:solidFill>
              </a:rPr>
              <a:t>Капиллярная пропитка</a:t>
            </a:r>
          </a:p>
        </p:txBody>
      </p:sp>
      <p:pic>
        <p:nvPicPr>
          <p:cNvPr id="24579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8313" y="1628775"/>
            <a:ext cx="4895850" cy="3262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8072462" y="0"/>
            <a:ext cx="1071538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Picture 6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 l="7500" b="-2818"/>
          <a:stretch>
            <a:fillRect/>
          </a:stretch>
        </p:blipFill>
        <p:spPr bwMode="auto">
          <a:xfrm>
            <a:off x="5508625" y="3592513"/>
            <a:ext cx="3455988" cy="3265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hecker dir="vert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6" name="Rectangle 4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 eaLnBrk="1" hangingPunct="1">
              <a:defRPr/>
            </a:pPr>
            <a:r>
              <a:rPr lang="ru-RU" sz="4000" dirty="0" smtClean="0">
                <a:solidFill>
                  <a:schemeClr val="accent5">
                    <a:lumMod val="75000"/>
                  </a:schemeClr>
                </a:solidFill>
              </a:rPr>
              <a:t>Капилляры </a:t>
            </a:r>
            <a:r>
              <a:rPr lang="en-US" sz="4000" dirty="0" smtClean="0">
                <a:solidFill>
                  <a:schemeClr val="accent5">
                    <a:lumMod val="75000"/>
                  </a:schemeClr>
                </a:solidFill>
              </a:rPr>
              <a:t/>
            </a:r>
            <a:br>
              <a:rPr lang="en-US" sz="4000" dirty="0" smtClean="0">
                <a:solidFill>
                  <a:schemeClr val="accent5">
                    <a:lumMod val="75000"/>
                  </a:schemeClr>
                </a:solidFill>
              </a:rPr>
            </a:br>
            <a:r>
              <a:rPr lang="ru-RU" sz="4000" dirty="0" smtClean="0">
                <a:solidFill>
                  <a:schemeClr val="accent5">
                    <a:lumMod val="75000"/>
                  </a:schemeClr>
                </a:solidFill>
              </a:rPr>
              <a:t>на службе у человека</a:t>
            </a:r>
          </a:p>
        </p:txBody>
      </p:sp>
      <p:pic>
        <p:nvPicPr>
          <p:cNvPr id="25604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388" y="3429000"/>
            <a:ext cx="3244850" cy="3244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5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32138" y="1700213"/>
            <a:ext cx="2708275" cy="295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8072462" y="0"/>
            <a:ext cx="1071538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08625" y="3860800"/>
            <a:ext cx="3376613" cy="2852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blinds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66" name="Rectangle 14"/>
          <p:cNvSpPr>
            <a:spLocks noGrp="1" noChangeArrowheads="1"/>
          </p:cNvSpPr>
          <p:nvPr>
            <p:ph type="title"/>
          </p:nvPr>
        </p:nvSpPr>
        <p:spPr>
          <a:xfrm>
            <a:off x="457200" y="320040"/>
            <a:ext cx="7615262" cy="1323010"/>
          </a:xfrm>
        </p:spPr>
        <p:txBody>
          <a:bodyPr>
            <a:normAutofit fontScale="90000"/>
          </a:bodyPr>
          <a:lstStyle/>
          <a:p>
            <a:pPr algn="ctr">
              <a:defRPr/>
            </a:pPr>
            <a:r>
              <a:rPr lang="ru-RU" dirty="0" smtClean="0">
                <a:solidFill>
                  <a:srgbClr val="FF0000"/>
                </a:solidFill>
              </a:rPr>
              <a:t>Капиллярность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sz="3100" dirty="0" smtClean="0">
                <a:solidFill>
                  <a:schemeClr val="accent3">
                    <a:lumMod val="75000"/>
                  </a:schemeClr>
                </a:solidFill>
              </a:rPr>
              <a:t>греч. "</a:t>
            </a:r>
            <a:r>
              <a:rPr lang="ru-RU" sz="3100" dirty="0" err="1" smtClean="0">
                <a:solidFill>
                  <a:schemeClr val="accent3">
                    <a:lumMod val="75000"/>
                  </a:schemeClr>
                </a:solidFill>
              </a:rPr>
              <a:t>капиллус</a:t>
            </a:r>
            <a:r>
              <a:rPr lang="ru-RU" sz="3100" dirty="0" smtClean="0">
                <a:solidFill>
                  <a:schemeClr val="accent3">
                    <a:lumMod val="75000"/>
                  </a:schemeClr>
                </a:solidFill>
              </a:rPr>
              <a:t>" – волос</a:t>
            </a:r>
            <a:r>
              <a:rPr lang="ru-RU" sz="4000" dirty="0" smtClean="0">
                <a:solidFill>
                  <a:schemeClr val="accent3">
                    <a:lumMod val="75000"/>
                  </a:schemeClr>
                </a:solidFill>
              </a:rPr>
              <a:t/>
            </a:r>
            <a:br>
              <a:rPr lang="ru-RU" sz="4000" dirty="0" smtClean="0">
                <a:solidFill>
                  <a:schemeClr val="accent3">
                    <a:lumMod val="75000"/>
                  </a:schemeClr>
                </a:solidFill>
              </a:rPr>
            </a:br>
            <a:endParaRPr lang="ru-RU" dirty="0" smtClean="0">
              <a:solidFill>
                <a:schemeClr val="accent3">
                  <a:lumMod val="75000"/>
                </a:schemeClr>
              </a:solidFill>
            </a:endParaRPr>
          </a:p>
        </p:txBody>
      </p:sp>
      <p:pic>
        <p:nvPicPr>
          <p:cNvPr id="14340" name="Picture 1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4213" y="3213100"/>
            <a:ext cx="4464050" cy="3170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8072462" y="0"/>
            <a:ext cx="1071538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Text Box 15"/>
          <p:cNvSpPr txBox="1">
            <a:spLocks noChangeArrowheads="1"/>
          </p:cNvSpPr>
          <p:nvPr/>
        </p:nvSpPr>
        <p:spPr bwMode="auto">
          <a:xfrm>
            <a:off x="214282" y="1214422"/>
            <a:ext cx="8640763" cy="16542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900" b="1" dirty="0">
                <a:solidFill>
                  <a:srgbClr val="FF0000"/>
                </a:solidFill>
              </a:rPr>
              <a:t>Капилляр</a:t>
            </a:r>
            <a:r>
              <a:rPr lang="ru-RU" sz="2900" dirty="0"/>
              <a:t> – трубка с узким каналом</a:t>
            </a:r>
          </a:p>
          <a:p>
            <a:pPr>
              <a:spcBef>
                <a:spcPct val="50000"/>
              </a:spcBef>
            </a:pPr>
            <a:r>
              <a:rPr lang="ru-RU" sz="2900" b="1" dirty="0">
                <a:solidFill>
                  <a:srgbClr val="FF0000"/>
                </a:solidFill>
              </a:rPr>
              <a:t>Капиллярность</a:t>
            </a:r>
            <a:r>
              <a:rPr lang="ru-RU" sz="2900" dirty="0"/>
              <a:t>- явление подъема или опускания жидкости в капиллярах</a:t>
            </a:r>
          </a:p>
        </p:txBody>
      </p:sp>
    </p:spTree>
  </p:cSld>
  <p:clrMapOvr>
    <a:masterClrMapping/>
  </p:clrMapOvr>
  <p:transition>
    <p:plus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8" descr="Картинка 46 из 530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825" y="785793"/>
            <a:ext cx="4315268" cy="57388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 Box 9"/>
          <p:cNvSpPr txBox="1">
            <a:spLocks noChangeArrowheads="1"/>
          </p:cNvSpPr>
          <p:nvPr/>
        </p:nvSpPr>
        <p:spPr bwMode="auto">
          <a:xfrm>
            <a:off x="4500562" y="404813"/>
            <a:ext cx="4643439" cy="63248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700" dirty="0"/>
              <a:t>Капиллярные явления впервые были открыты и исследованы </a:t>
            </a:r>
            <a:r>
              <a:rPr lang="ru-RU" sz="2700" b="1" i="1" dirty="0"/>
              <a:t>Леонардо да Винчи</a:t>
            </a:r>
            <a:r>
              <a:rPr lang="ru-RU" sz="2700" dirty="0"/>
              <a:t>  (</a:t>
            </a:r>
            <a:r>
              <a:rPr lang="en-US" sz="2700" dirty="0"/>
              <a:t>XV </a:t>
            </a:r>
            <a:r>
              <a:rPr lang="ru-RU" sz="2700" dirty="0"/>
              <a:t>век),затем </a:t>
            </a:r>
            <a:r>
              <a:rPr lang="ru-RU" sz="2700" b="1" dirty="0"/>
              <a:t>Б.Паскалем</a:t>
            </a:r>
            <a:r>
              <a:rPr lang="ru-RU" sz="2700" dirty="0"/>
              <a:t>(</a:t>
            </a:r>
            <a:r>
              <a:rPr lang="en-US" sz="2700" dirty="0"/>
              <a:t>XVII </a:t>
            </a:r>
            <a:r>
              <a:rPr lang="ru-RU" sz="2700" dirty="0"/>
              <a:t>век) и </a:t>
            </a:r>
            <a:r>
              <a:rPr lang="ru-RU" sz="2700" b="1" dirty="0" err="1"/>
              <a:t>Д.Жюреном</a:t>
            </a:r>
            <a:r>
              <a:rPr lang="ru-RU" sz="2700" dirty="0"/>
              <a:t> (</a:t>
            </a:r>
            <a:r>
              <a:rPr lang="en-US" sz="2700" dirty="0"/>
              <a:t>XVIII</a:t>
            </a:r>
            <a:r>
              <a:rPr lang="ru-RU" sz="2700" dirty="0"/>
              <a:t> век) в опытах с капиллярными трубками.</a:t>
            </a:r>
          </a:p>
          <a:p>
            <a:pPr>
              <a:spcBef>
                <a:spcPct val="50000"/>
              </a:spcBef>
            </a:pPr>
            <a:endParaRPr lang="ru-RU" sz="2700" dirty="0"/>
          </a:p>
          <a:p>
            <a:pPr>
              <a:spcBef>
                <a:spcPct val="50000"/>
              </a:spcBef>
            </a:pPr>
            <a:r>
              <a:rPr lang="ru-RU" sz="2700" dirty="0"/>
              <a:t>Теория капиллярных явлений развита в работах </a:t>
            </a:r>
            <a:r>
              <a:rPr lang="ru-RU" sz="2700" b="1" dirty="0"/>
              <a:t>П.Лапласа, Т.Юнга, С.Пуассона, Дж.Гиббса и </a:t>
            </a:r>
            <a:r>
              <a:rPr lang="ru-RU" sz="2700" b="1" dirty="0" err="1"/>
              <a:t>И.С.Громек</a:t>
            </a:r>
            <a:r>
              <a:rPr lang="ru-RU" sz="2700" dirty="0" err="1"/>
              <a:t>и</a:t>
            </a:r>
            <a:r>
              <a:rPr lang="ru-RU" sz="2700" dirty="0"/>
              <a:t>   (</a:t>
            </a:r>
            <a:r>
              <a:rPr lang="en-US" sz="2700" dirty="0"/>
              <a:t>XIX </a:t>
            </a:r>
            <a:r>
              <a:rPr lang="ru-RU" sz="2700" dirty="0"/>
              <a:t>век)            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8072462" y="0"/>
            <a:ext cx="1071538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cover dir="r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>
          <a:xfrm>
            <a:off x="1071538" y="0"/>
            <a:ext cx="7239000" cy="836712"/>
          </a:xfrm>
        </p:spPr>
        <p:txBody>
          <a:bodyPr/>
          <a:lstStyle/>
          <a:p>
            <a:pPr algn="ctr" eaLnBrk="1" hangingPunct="1">
              <a:defRPr/>
            </a:pPr>
            <a:r>
              <a:rPr lang="ru-RU" dirty="0" smtClean="0">
                <a:solidFill>
                  <a:schemeClr val="tx2"/>
                </a:solidFill>
              </a:rPr>
              <a:t>Условие Смачивания</a:t>
            </a:r>
          </a:p>
        </p:txBody>
      </p:sp>
      <p:sp>
        <p:nvSpPr>
          <p:cNvPr id="7172" name="Text Box 8"/>
          <p:cNvSpPr txBox="1">
            <a:spLocks noChangeArrowheads="1"/>
          </p:cNvSpPr>
          <p:nvPr/>
        </p:nvSpPr>
        <p:spPr bwMode="auto">
          <a:xfrm>
            <a:off x="0" y="980728"/>
            <a:ext cx="5580112" cy="71096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 dirty="0"/>
              <a:t>   </a:t>
            </a:r>
            <a:r>
              <a:rPr lang="ru-RU" sz="2400" dirty="0" smtClean="0"/>
              <a:t>Угол </a:t>
            </a:r>
            <a:r>
              <a:rPr lang="ru-RU" sz="2400" b="1" dirty="0" smtClean="0">
                <a:sym typeface="Symbol" pitchFamily="18" charset="2"/>
              </a:rPr>
              <a:t> </a:t>
            </a:r>
            <a:r>
              <a:rPr lang="ru-RU" sz="2400" b="1" i="1" dirty="0" smtClean="0">
                <a:sym typeface="Symbol" pitchFamily="18" charset="2"/>
              </a:rPr>
              <a:t> </a:t>
            </a:r>
            <a:r>
              <a:rPr lang="ru-RU" sz="2400" dirty="0" smtClean="0">
                <a:sym typeface="Symbol" pitchFamily="18" charset="2"/>
              </a:rPr>
              <a:t>(краевой угол) между плоскостью, касательной к поверхности жидкости в точке и поверхностью твердого тела меньше </a:t>
            </a:r>
            <a:r>
              <a:rPr lang="el-GR" sz="2400" dirty="0" smtClean="0">
                <a:sym typeface="Symbol" pitchFamily="18" charset="2"/>
              </a:rPr>
              <a:t>π</a:t>
            </a:r>
            <a:r>
              <a:rPr lang="ru-RU" sz="2400" dirty="0" smtClean="0">
                <a:sym typeface="Symbol" pitchFamily="18" charset="2"/>
              </a:rPr>
              <a:t>/2 - смачивание. </a:t>
            </a:r>
          </a:p>
          <a:p>
            <a:pPr>
              <a:spcBef>
                <a:spcPct val="50000"/>
              </a:spcBef>
            </a:pPr>
            <a:r>
              <a:rPr lang="en-US" sz="2400" dirty="0" smtClean="0"/>
              <a:t>F</a:t>
            </a:r>
            <a:r>
              <a:rPr lang="ru-RU" sz="2400" dirty="0" err="1" smtClean="0"/>
              <a:t>ж-т</a:t>
            </a:r>
            <a:r>
              <a:rPr lang="ru-RU" sz="2400" dirty="0" smtClean="0"/>
              <a:t> </a:t>
            </a:r>
            <a:r>
              <a:rPr lang="en-US" sz="2400" dirty="0" smtClean="0"/>
              <a:t>&gt; F</a:t>
            </a:r>
            <a:r>
              <a:rPr lang="ru-RU" sz="2400" dirty="0" smtClean="0"/>
              <a:t>ж   Угол смачивания   </a:t>
            </a:r>
            <a:r>
              <a:rPr lang="ru-RU" sz="2400" dirty="0" smtClean="0">
                <a:sym typeface="Symbol" pitchFamily="18" charset="2"/>
              </a:rPr>
              <a:t></a:t>
            </a:r>
            <a:r>
              <a:rPr lang="en-US" sz="2400" dirty="0" smtClean="0">
                <a:sym typeface="Symbol" pitchFamily="18" charset="2"/>
              </a:rPr>
              <a:t>&lt;90</a:t>
            </a:r>
            <a:r>
              <a:rPr lang="ru-RU" sz="2400" dirty="0" smtClean="0">
                <a:sym typeface="Symbol" pitchFamily="18" charset="2"/>
              </a:rPr>
              <a:t>, а  краевой угол  больше </a:t>
            </a:r>
            <a:r>
              <a:rPr lang="el-GR" sz="2400" dirty="0" smtClean="0">
                <a:sym typeface="Symbol" pitchFamily="18" charset="2"/>
              </a:rPr>
              <a:t>π</a:t>
            </a:r>
            <a:r>
              <a:rPr lang="ru-RU" sz="2400" dirty="0" smtClean="0">
                <a:sym typeface="Symbol" pitchFamily="18" charset="2"/>
              </a:rPr>
              <a:t>/2 – </a:t>
            </a:r>
            <a:r>
              <a:rPr lang="ru-RU" sz="2400" dirty="0" err="1" smtClean="0">
                <a:sym typeface="Symbol" pitchFamily="18" charset="2"/>
              </a:rPr>
              <a:t>несмачивание</a:t>
            </a:r>
            <a:r>
              <a:rPr lang="ru-RU" sz="2400" dirty="0" smtClean="0">
                <a:sym typeface="Symbol" pitchFamily="18" charset="2"/>
              </a:rPr>
              <a:t>. </a:t>
            </a:r>
          </a:p>
          <a:p>
            <a:pPr>
              <a:spcBef>
                <a:spcPct val="50000"/>
              </a:spcBef>
            </a:pPr>
            <a:r>
              <a:rPr lang="en-US" sz="2400" dirty="0" smtClean="0"/>
              <a:t>F</a:t>
            </a:r>
            <a:r>
              <a:rPr lang="ru-RU" sz="2400" dirty="0" err="1" smtClean="0"/>
              <a:t>ж-т</a:t>
            </a:r>
            <a:r>
              <a:rPr lang="ru-RU" sz="2400" dirty="0" smtClean="0"/>
              <a:t> </a:t>
            </a:r>
            <a:r>
              <a:rPr lang="en-US" sz="2400" dirty="0" smtClean="0"/>
              <a:t>&lt; F</a:t>
            </a:r>
            <a:r>
              <a:rPr lang="ru-RU" sz="2400" dirty="0" smtClean="0"/>
              <a:t>ж Угол смачивания </a:t>
            </a:r>
            <a:r>
              <a:rPr lang="ru-RU" sz="2400" dirty="0" smtClean="0">
                <a:sym typeface="Symbol" pitchFamily="18" charset="2"/>
              </a:rPr>
              <a:t></a:t>
            </a:r>
            <a:r>
              <a:rPr lang="en-US" sz="2400" dirty="0" smtClean="0">
                <a:sym typeface="Symbol" pitchFamily="18" charset="2"/>
              </a:rPr>
              <a:t> &gt; 90</a:t>
            </a:r>
            <a:r>
              <a:rPr lang="ru-RU" sz="2400" dirty="0" smtClean="0">
                <a:sym typeface="Symbol" pitchFamily="18" charset="2"/>
              </a:rPr>
              <a:t> </a:t>
            </a:r>
          </a:p>
          <a:p>
            <a:pPr>
              <a:spcBef>
                <a:spcPct val="50000"/>
              </a:spcBef>
            </a:pPr>
            <a:r>
              <a:rPr lang="ru-RU" sz="2400" dirty="0" smtClean="0">
                <a:sym typeface="Symbol" pitchFamily="18" charset="2"/>
              </a:rPr>
              <a:t>Если  = 0, то наблюдается полное смачивание.</a:t>
            </a:r>
          </a:p>
          <a:p>
            <a:pPr>
              <a:spcBef>
                <a:spcPct val="50000"/>
              </a:spcBef>
            </a:pPr>
            <a:r>
              <a:rPr lang="ru-RU" sz="2400" dirty="0" smtClean="0">
                <a:sym typeface="Symbol" pitchFamily="18" charset="2"/>
              </a:rPr>
              <a:t>Если  =</a:t>
            </a:r>
            <a:r>
              <a:rPr lang="el-GR" sz="2400" dirty="0" smtClean="0">
                <a:sym typeface="Symbol" pitchFamily="18" charset="2"/>
              </a:rPr>
              <a:t> π</a:t>
            </a:r>
            <a:r>
              <a:rPr lang="ru-RU" sz="2400" dirty="0" smtClean="0">
                <a:sym typeface="Symbol" pitchFamily="18" charset="2"/>
              </a:rPr>
              <a:t> , то наблюдается полное </a:t>
            </a:r>
            <a:r>
              <a:rPr lang="ru-RU" sz="2400" dirty="0" err="1" smtClean="0">
                <a:sym typeface="Symbol" pitchFamily="18" charset="2"/>
              </a:rPr>
              <a:t>несмачивание</a:t>
            </a:r>
            <a:r>
              <a:rPr lang="ru-RU" sz="2400" dirty="0" smtClean="0">
                <a:sym typeface="Symbol" pitchFamily="18" charset="2"/>
              </a:rPr>
              <a:t>.</a:t>
            </a:r>
          </a:p>
          <a:p>
            <a:pPr>
              <a:spcBef>
                <a:spcPct val="50000"/>
              </a:spcBef>
            </a:pPr>
            <a:endParaRPr lang="ru-RU" sz="2000" dirty="0" smtClean="0"/>
          </a:p>
          <a:p>
            <a:pPr>
              <a:spcBef>
                <a:spcPct val="50000"/>
              </a:spcBef>
            </a:pPr>
            <a:endParaRPr lang="ru-RU" sz="2000" dirty="0">
              <a:sym typeface="Symbol" pitchFamily="18" charset="2"/>
            </a:endParaRPr>
          </a:p>
          <a:p>
            <a:pPr>
              <a:spcBef>
                <a:spcPct val="50000"/>
              </a:spcBef>
            </a:pPr>
            <a:endParaRPr lang="en-US" sz="2400" dirty="0">
              <a:sym typeface="Symbol" pitchFamily="18" charset="2"/>
            </a:endParaRPr>
          </a:p>
        </p:txBody>
      </p:sp>
      <p:sp>
        <p:nvSpPr>
          <p:cNvPr id="7173" name="Text Box 9"/>
          <p:cNvSpPr txBox="1">
            <a:spLocks noChangeArrowheads="1"/>
          </p:cNvSpPr>
          <p:nvPr/>
        </p:nvSpPr>
        <p:spPr bwMode="auto">
          <a:xfrm>
            <a:off x="5940425" y="6021388"/>
            <a:ext cx="295275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800"/>
              <a:t>Вода-стекло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8072462" y="0"/>
            <a:ext cx="1071538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80112" y="908720"/>
            <a:ext cx="3563888" cy="26636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5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 t="-948"/>
          <a:stretch>
            <a:fillRect/>
          </a:stretch>
        </p:blipFill>
        <p:spPr>
          <a:xfrm>
            <a:off x="5512048" y="3789040"/>
            <a:ext cx="3631952" cy="3068960"/>
          </a:xfrm>
          <a:prstGeom prst="rect">
            <a:avLst/>
          </a:prstGeom>
          <a:noFill/>
        </p:spPr>
      </p:pic>
    </p:spTree>
  </p:cSld>
  <p:clrMapOvr>
    <a:masterClrMapping/>
  </p:clrMapOvr>
  <p:transition>
    <p:checker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357166"/>
            <a:ext cx="6257940" cy="6098570"/>
          </a:xfrm>
        </p:spPr>
        <p:txBody>
          <a:bodyPr>
            <a:normAutofit/>
          </a:bodyPr>
          <a:lstStyle/>
          <a:p>
            <a:r>
              <a:rPr lang="ru-RU" i="1" u="sng" dirty="0" smtClean="0">
                <a:solidFill>
                  <a:srgbClr val="FF0000"/>
                </a:solidFill>
              </a:rPr>
              <a:t>Смачивающая жидкость </a:t>
            </a:r>
            <a:r>
              <a:rPr lang="ru-RU" i="1" dirty="0" smtClean="0"/>
              <a:t>образует в капилляре </a:t>
            </a:r>
            <a:r>
              <a:rPr lang="ru-RU" b="1" i="1" dirty="0" smtClean="0">
                <a:solidFill>
                  <a:srgbClr val="FF0000"/>
                </a:solidFill>
              </a:rPr>
              <a:t>вогнутый</a:t>
            </a:r>
            <a:r>
              <a:rPr lang="ru-RU" i="1" dirty="0" smtClean="0"/>
              <a:t> </a:t>
            </a:r>
            <a:r>
              <a:rPr lang="ru-RU" b="1" i="1" dirty="0" smtClean="0">
                <a:solidFill>
                  <a:srgbClr val="FF0000"/>
                </a:solidFill>
              </a:rPr>
              <a:t>мениск</a:t>
            </a:r>
            <a:r>
              <a:rPr lang="ru-RU" i="1" dirty="0" smtClean="0"/>
              <a:t>, так как сила притяжения между молекулами жидкости и твёрдого тела больше силы притяжения между молекулами жидкости. </a:t>
            </a:r>
          </a:p>
          <a:p>
            <a:r>
              <a:rPr lang="ru-RU" i="1" dirty="0" smtClean="0"/>
              <a:t>А </a:t>
            </a:r>
            <a:r>
              <a:rPr lang="ru-RU" i="1" u="sng" dirty="0" err="1" smtClean="0">
                <a:solidFill>
                  <a:srgbClr val="FF0000"/>
                </a:solidFill>
              </a:rPr>
              <a:t>несмачивающая</a:t>
            </a:r>
            <a:r>
              <a:rPr lang="ru-RU" i="1" u="sng" dirty="0" smtClean="0">
                <a:solidFill>
                  <a:srgbClr val="FF0000"/>
                </a:solidFill>
              </a:rPr>
              <a:t> жидкость </a:t>
            </a:r>
            <a:r>
              <a:rPr lang="ru-RU" i="1" dirty="0" smtClean="0"/>
              <a:t>образует в капилляре </a:t>
            </a:r>
            <a:r>
              <a:rPr lang="ru-RU" b="1" i="1" dirty="0" smtClean="0">
                <a:solidFill>
                  <a:srgbClr val="FF0000"/>
                </a:solidFill>
              </a:rPr>
              <a:t>выпуклый мениск</a:t>
            </a:r>
            <a:r>
              <a:rPr lang="ru-RU" i="1" dirty="0" smtClean="0"/>
              <a:t>, поскольку сила притяжения между молекулами жидкости и твёрдого тела меньше силы притяжения между молекулами жидкости.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8072462" y="0"/>
            <a:ext cx="1071538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Picture 1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67513" y="1928802"/>
            <a:ext cx="2376487" cy="316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ll dir="rd"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Рисунок 4" descr="84756_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357290" y="1500174"/>
            <a:ext cx="6429420" cy="4315047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8072462" y="0"/>
            <a:ext cx="1071538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cover dir="rd"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Задача №1</a:t>
            </a:r>
            <a:endParaRPr lang="ru-RU" dirty="0"/>
          </a:p>
        </p:txBody>
      </p:sp>
      <p:pic>
        <p:nvPicPr>
          <p:cNvPr id="10" name="Объект 9" descr="http://5terka.com/images/fiz10kas/fiz10kas-746.png"/>
          <p:cNvPicPr>
            <a:picLocks noGrp="1"/>
          </p:cNvPicPr>
          <p:nvPr>
            <p:ph idx="1"/>
          </p:nvPr>
        </p:nvPicPr>
        <p:blipFill rotWithShape="1">
          <a:blip r:embed="rId2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/>
        </p:blipFill>
        <p:spPr bwMode="auto">
          <a:xfrm>
            <a:off x="323528" y="2564904"/>
            <a:ext cx="2783807" cy="242887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="" xmlns:a14="http://schemas.microsoft.com/office/drawing/2010/main"/>
            </a:ext>
          </a:extLst>
        </p:spPr>
      </p:pic>
      <p:sp>
        <p:nvSpPr>
          <p:cNvPr id="12" name="Прямоугольник 11"/>
          <p:cNvSpPr/>
          <p:nvPr/>
        </p:nvSpPr>
        <p:spPr>
          <a:xfrm>
            <a:off x="8072462" y="0"/>
            <a:ext cx="1071538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3" name="Рисунок 12" descr="http://5terka.com/images/fiz10kas/fiz10kas-747.png"/>
          <p:cNvPicPr/>
          <p:nvPr/>
        </p:nvPicPr>
        <p:blipFill rotWithShape="1">
          <a:blip r:embed="rId3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/>
        </p:blipFill>
        <p:spPr bwMode="auto">
          <a:xfrm>
            <a:off x="3563888" y="2564904"/>
            <a:ext cx="5097723" cy="2592288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="" xmlns:a14="http://schemas.microsoft.com/office/drawing/2010/main"/>
            </a:ext>
          </a:extLst>
        </p:spPr>
      </p:pic>
      <p:cxnSp>
        <p:nvCxnSpPr>
          <p:cNvPr id="9" name="Прямая соединительная линия 8"/>
          <p:cNvCxnSpPr/>
          <p:nvPr/>
        </p:nvCxnSpPr>
        <p:spPr>
          <a:xfrm>
            <a:off x="3347864" y="2420888"/>
            <a:ext cx="0" cy="3024336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3790950" y="2204864"/>
            <a:ext cx="29412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РЕШЕНИЕ:</a:t>
            </a:r>
            <a:endParaRPr lang="ru-RU" b="1" dirty="0"/>
          </a:p>
        </p:txBody>
      </p:sp>
    </p:spTree>
    <p:extLst>
      <p:ext uri="{BB962C8B-B14F-4D97-AF65-F5344CB8AC3E}">
        <p14:creationId xmlns="" xmlns:p14="http://schemas.microsoft.com/office/powerpoint/2010/main" val="3859852873"/>
      </p:ext>
    </p:extLst>
  </p:cSld>
  <p:clrMapOvr>
    <a:masterClrMapping/>
  </p:clrMapOvr>
  <p:transition>
    <p:pull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4348" y="-357214"/>
            <a:ext cx="7239000" cy="1143000"/>
          </a:xfrm>
        </p:spPr>
        <p:txBody>
          <a:bodyPr/>
          <a:lstStyle/>
          <a:p>
            <a:pPr algn="ctr"/>
            <a:r>
              <a:rPr lang="ru-RU" dirty="0" err="1" smtClean="0">
                <a:solidFill>
                  <a:srgbClr val="FF0000"/>
                </a:solidFill>
              </a:rPr>
              <a:t>ЗадАние</a:t>
            </a:r>
            <a:r>
              <a:rPr lang="ru-RU" dirty="0" smtClean="0">
                <a:solidFill>
                  <a:srgbClr val="FF0000"/>
                </a:solidFill>
              </a:rPr>
              <a:t> «Найди пару».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8072462" y="0"/>
            <a:ext cx="1071538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Содержимое 1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19" name="Содержимое 3"/>
          <p:cNvGraphicFramePr>
            <a:graphicFrameLocks/>
          </p:cNvGraphicFramePr>
          <p:nvPr/>
        </p:nvGraphicFramePr>
        <p:xfrm>
          <a:off x="0" y="1071545"/>
          <a:ext cx="9144000" cy="56081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57422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6786578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64294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latin typeface="Times New Roman"/>
                          <a:ea typeface="Times New Roman"/>
                          <a:cs typeface="Times New Roman"/>
                        </a:rPr>
                        <a:t>Понятие</a:t>
                      </a:r>
                      <a:endParaRPr lang="ru-RU" sz="18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latin typeface="Times New Roman"/>
                          <a:ea typeface="Times New Roman"/>
                          <a:cs typeface="Times New Roman"/>
                        </a:rPr>
                        <a:t>Определение</a:t>
                      </a:r>
                      <a:endParaRPr lang="ru-RU" sz="18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88797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1.Смачивание</a:t>
                      </a:r>
                      <a:endParaRPr lang="ru-RU" sz="18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latin typeface="Times New Roman"/>
                          <a:ea typeface="Times New Roman"/>
                          <a:cs typeface="Times New Roman"/>
                        </a:rPr>
                        <a:t>А. Явление подъема или опускания жидкости в капилляре</a:t>
                      </a:r>
                      <a:endParaRPr lang="ru-RU" sz="18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53737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2. Мениск</a:t>
                      </a:r>
                      <a:endParaRPr lang="ru-RU" sz="18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latin typeface="Times New Roman"/>
                          <a:ea typeface="Times New Roman"/>
                          <a:cs typeface="Times New Roman"/>
                        </a:rPr>
                        <a:t>Б. Узкий сосуд</a:t>
                      </a:r>
                      <a:endParaRPr lang="ru-RU" sz="18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92210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3. </a:t>
                      </a:r>
                      <a:r>
                        <a:rPr lang="ru-RU" sz="2400" b="1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Угол </a:t>
                      </a:r>
                      <a:r>
                        <a:rPr lang="ru-RU" sz="24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смачивания</a:t>
                      </a:r>
                      <a:endParaRPr lang="ru-RU" sz="18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latin typeface="Times New Roman"/>
                          <a:ea typeface="Times New Roman"/>
                          <a:cs typeface="Times New Roman"/>
                        </a:rPr>
                        <a:t>В. Форма поверхности жидкости вблизи стенки сосуда</a:t>
                      </a:r>
                      <a:endParaRPr lang="ru-RU" sz="18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93528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4</a:t>
                      </a:r>
                      <a:r>
                        <a:rPr lang="ru-RU" sz="2400" b="1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.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24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Капилляр</a:t>
                      </a:r>
                      <a:endParaRPr lang="ru-RU" sz="18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latin typeface="Times New Roman"/>
                          <a:ea typeface="Times New Roman"/>
                          <a:cs typeface="Times New Roman"/>
                        </a:rPr>
                        <a:t>Г. Угол между плоскостью, касательной к поверхности жидкости, и стенкой</a:t>
                      </a:r>
                      <a:endParaRPr lang="ru-RU" sz="18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92210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5. Капиллярность</a:t>
                      </a:r>
                      <a:endParaRPr lang="ru-RU" sz="18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latin typeface="Times New Roman"/>
                          <a:ea typeface="Times New Roman"/>
                          <a:cs typeface="Times New Roman"/>
                        </a:rPr>
                        <a:t>Д. Искривление поверхности жидкости у поверхности твердого тела в результате взаимодействия молекул жидкости с молекулами твердого тела</a:t>
                      </a:r>
                      <a:endParaRPr lang="ru-RU" sz="18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</a:tbl>
          </a:graphicData>
        </a:graphic>
      </p:graphicFrame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Содержимое 4"/>
          <p:cNvGraphicFramePr>
            <a:graphicFrameLocks noGrp="1"/>
          </p:cNvGraphicFramePr>
          <p:nvPr>
            <p:ph idx="1"/>
          </p:nvPr>
        </p:nvGraphicFramePr>
        <p:xfrm>
          <a:off x="714348" y="1928802"/>
          <a:ext cx="7239000" cy="397154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1950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361950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4400" b="1" dirty="0">
                          <a:latin typeface="Times New Roman"/>
                          <a:ea typeface="Times New Roman"/>
                          <a:cs typeface="Times New Roman"/>
                        </a:rPr>
                        <a:t>Понятие</a:t>
                      </a:r>
                      <a:endParaRPr lang="ru-RU" sz="36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4400" b="1" dirty="0">
                          <a:latin typeface="Times New Roman"/>
                          <a:ea typeface="Times New Roman"/>
                          <a:cs typeface="Times New Roman"/>
                        </a:rPr>
                        <a:t>Определение</a:t>
                      </a:r>
                      <a:endParaRPr lang="ru-RU" sz="36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3600" b="1" dirty="0" smtClean="0"/>
                        <a:t>1</a:t>
                      </a:r>
                      <a:endParaRPr lang="ru-RU" sz="3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b="1" dirty="0" smtClean="0"/>
                        <a:t>Д</a:t>
                      </a:r>
                      <a:endParaRPr lang="ru-RU" sz="3600" b="1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3600" b="1" dirty="0" smtClean="0"/>
                        <a:t>2</a:t>
                      </a:r>
                      <a:endParaRPr lang="ru-RU" sz="3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b="1" dirty="0" smtClean="0"/>
                        <a:t>В</a:t>
                      </a:r>
                      <a:endParaRPr lang="ru-RU" sz="3600" b="1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3600" b="1" dirty="0" smtClean="0"/>
                        <a:t>3</a:t>
                      </a:r>
                      <a:endParaRPr lang="ru-RU" sz="3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b="1" dirty="0" smtClean="0"/>
                        <a:t>Г</a:t>
                      </a:r>
                      <a:endParaRPr lang="ru-RU" sz="3600" b="1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3600" b="1" dirty="0" smtClean="0"/>
                        <a:t>4</a:t>
                      </a:r>
                      <a:endParaRPr lang="ru-RU" sz="3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b="1" dirty="0" smtClean="0"/>
                        <a:t>Б</a:t>
                      </a:r>
                      <a:endParaRPr lang="ru-RU" sz="3600" b="1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3600" b="1" dirty="0" smtClean="0"/>
                        <a:t>5</a:t>
                      </a:r>
                      <a:endParaRPr lang="ru-RU" sz="3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b="1" dirty="0" smtClean="0"/>
                        <a:t>А</a:t>
                      </a:r>
                      <a:endParaRPr lang="ru-RU" sz="3600" b="1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8072462" y="0"/>
            <a:ext cx="1071538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err="1" smtClean="0">
                <a:solidFill>
                  <a:srgbClr val="FF0000"/>
                </a:solidFill>
              </a:rPr>
              <a:t>ЗадАние</a:t>
            </a:r>
            <a:r>
              <a:rPr lang="ru-RU" dirty="0" smtClean="0">
                <a:solidFill>
                  <a:srgbClr val="FF0000"/>
                </a:solidFill>
              </a:rPr>
              <a:t> «Найди пару».</a:t>
            </a:r>
            <a:endParaRPr lang="ru-RU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-214338"/>
            <a:ext cx="72390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Преобразование информации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8072462" y="0"/>
            <a:ext cx="1071538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одержимое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8" name="Содержимое 4"/>
          <p:cNvGraphicFramePr>
            <a:graphicFrameLocks/>
          </p:cNvGraphicFramePr>
          <p:nvPr/>
        </p:nvGraphicFramePr>
        <p:xfrm>
          <a:off x="0" y="1071546"/>
          <a:ext cx="9144000" cy="596145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800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304800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304800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105208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latin typeface="Times New Roman"/>
                          <a:ea typeface="Times New Roman"/>
                          <a:cs typeface="Times New Roman"/>
                        </a:rPr>
                        <a:t>Вопросы </a:t>
                      </a:r>
                      <a:endParaRPr lang="ru-RU" sz="20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latin typeface="Times New Roman"/>
                          <a:ea typeface="Times New Roman"/>
                          <a:cs typeface="Times New Roman"/>
                        </a:rPr>
                        <a:t>для сравнения</a:t>
                      </a:r>
                      <a:endParaRPr lang="ru-RU" sz="2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latin typeface="Times New Roman"/>
                          <a:ea typeface="Times New Roman"/>
                          <a:cs typeface="Times New Roman"/>
                        </a:rPr>
                        <a:t>Смачивающая   жидкость</a:t>
                      </a:r>
                      <a:endParaRPr lang="ru-RU" sz="2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>
                          <a:latin typeface="Times New Roman"/>
                          <a:ea typeface="Times New Roman"/>
                          <a:cs typeface="Times New Roman"/>
                        </a:rPr>
                        <a:t>Несмачивающая жидкость</a:t>
                      </a:r>
                      <a:endParaRPr lang="ru-RU" sz="2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52604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>
                          <a:latin typeface="Times New Roman"/>
                          <a:ea typeface="Times New Roman"/>
                          <a:cs typeface="Times New Roman"/>
                        </a:rPr>
                        <a:t>1.Условия</a:t>
                      </a:r>
                      <a:endParaRPr lang="ru-RU" sz="20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4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105208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>
                          <a:latin typeface="Times New Roman"/>
                          <a:ea typeface="Times New Roman"/>
                          <a:cs typeface="Times New Roman"/>
                        </a:rPr>
                        <a:t>2. Примеры </a:t>
                      </a:r>
                      <a:endParaRPr lang="ru-RU" sz="2800" b="1" dirty="0" smtClean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(</a:t>
                      </a:r>
                      <a:r>
                        <a:rPr lang="ru-RU" sz="2800" b="1" dirty="0" err="1">
                          <a:latin typeface="Times New Roman"/>
                          <a:ea typeface="Times New Roman"/>
                          <a:cs typeface="Times New Roman"/>
                        </a:rPr>
                        <a:t>ж-тв.тело</a:t>
                      </a:r>
                      <a:r>
                        <a:rPr lang="ru-RU" sz="2800" b="1" dirty="0">
                          <a:latin typeface="Times New Roman"/>
                          <a:ea typeface="Times New Roman"/>
                          <a:cs typeface="Times New Roman"/>
                        </a:rPr>
                        <a:t>)</a:t>
                      </a:r>
                      <a:endParaRPr lang="ru-RU" sz="20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105208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>
                          <a:latin typeface="Times New Roman"/>
                          <a:ea typeface="Times New Roman"/>
                          <a:cs typeface="Times New Roman"/>
                        </a:rPr>
                        <a:t>3. Учет и использование</a:t>
                      </a:r>
                      <a:endParaRPr lang="ru-RU" sz="20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105208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>
                          <a:latin typeface="Times New Roman"/>
                          <a:ea typeface="Times New Roman"/>
                          <a:cs typeface="Times New Roman"/>
                        </a:rPr>
                        <a:t>4. Мениск и угол смачивания</a:t>
                      </a:r>
                      <a:endParaRPr lang="ru-RU" sz="20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105208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>
                          <a:latin typeface="Times New Roman"/>
                          <a:ea typeface="Times New Roman"/>
                          <a:cs typeface="Times New Roman"/>
                        </a:rPr>
                        <a:t>5. Характер капиллярности</a:t>
                      </a:r>
                      <a:endParaRPr lang="ru-RU" sz="20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3214678" y="2143116"/>
            <a:ext cx="207170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chemeClr val="dk1"/>
                </a:solidFill>
              </a:rPr>
              <a:t> </a:t>
            </a:r>
            <a:r>
              <a:rPr lang="ru-RU" sz="3200" dirty="0" err="1" smtClean="0">
                <a:solidFill>
                  <a:schemeClr val="dk1"/>
                </a:solidFill>
              </a:rPr>
              <a:t>F</a:t>
            </a:r>
            <a:r>
              <a:rPr lang="ru-RU" sz="3200" baseline="-25000" dirty="0" err="1" smtClean="0">
                <a:solidFill>
                  <a:schemeClr val="dk1"/>
                </a:solidFill>
              </a:rPr>
              <a:t>т-ж</a:t>
            </a:r>
            <a:r>
              <a:rPr lang="en-US" sz="3200" dirty="0" smtClean="0">
                <a:solidFill>
                  <a:schemeClr val="dk1"/>
                </a:solidFill>
              </a:rPr>
              <a:t>&gt;</a:t>
            </a:r>
            <a:r>
              <a:rPr lang="ru-RU" sz="3200" dirty="0" err="1" smtClean="0">
                <a:solidFill>
                  <a:schemeClr val="dk1"/>
                </a:solidFill>
              </a:rPr>
              <a:t>F</a:t>
            </a:r>
            <a:r>
              <a:rPr lang="ru-RU" sz="3200" baseline="-25000" dirty="0" err="1" smtClean="0">
                <a:solidFill>
                  <a:schemeClr val="dk1"/>
                </a:solidFill>
              </a:rPr>
              <a:t>ж</a:t>
            </a:r>
            <a:endParaRPr lang="ru-RU" sz="3200" dirty="0"/>
          </a:p>
        </p:txBody>
      </p:sp>
      <p:sp>
        <p:nvSpPr>
          <p:cNvPr id="10" name="TextBox 9"/>
          <p:cNvSpPr txBox="1"/>
          <p:nvPr/>
        </p:nvSpPr>
        <p:spPr>
          <a:xfrm>
            <a:off x="6429388" y="2143116"/>
            <a:ext cx="20002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err="1" smtClean="0"/>
              <a:t>F</a:t>
            </a:r>
            <a:r>
              <a:rPr lang="ru-RU" sz="2800" baseline="-25000" dirty="0" err="1" smtClean="0"/>
              <a:t>т-ж</a:t>
            </a:r>
            <a:r>
              <a:rPr lang="en-US" sz="2800" dirty="0" smtClean="0"/>
              <a:t>&lt;</a:t>
            </a:r>
            <a:r>
              <a:rPr lang="ru-RU" sz="2800" dirty="0" err="1" smtClean="0"/>
              <a:t>F</a:t>
            </a:r>
            <a:r>
              <a:rPr lang="ru-RU" sz="2800" baseline="-25000" dirty="0" err="1" smtClean="0"/>
              <a:t>ж</a:t>
            </a:r>
            <a:endParaRPr lang="ru-RU" sz="2800" dirty="0"/>
          </a:p>
        </p:txBody>
      </p:sp>
      <p:sp>
        <p:nvSpPr>
          <p:cNvPr id="11" name="TextBox 10"/>
          <p:cNvSpPr txBox="1"/>
          <p:nvPr/>
        </p:nvSpPr>
        <p:spPr>
          <a:xfrm>
            <a:off x="3214678" y="3000372"/>
            <a:ext cx="27146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Вода - стекло</a:t>
            </a:r>
            <a:endParaRPr lang="ru-RU" sz="2800" dirty="0"/>
          </a:p>
        </p:txBody>
      </p:sp>
      <p:sp>
        <p:nvSpPr>
          <p:cNvPr id="12" name="TextBox 11"/>
          <p:cNvSpPr txBox="1"/>
          <p:nvPr/>
        </p:nvSpPr>
        <p:spPr>
          <a:xfrm>
            <a:off x="6357950" y="3143248"/>
            <a:ext cx="27860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Вода - парафин</a:t>
            </a:r>
            <a:endParaRPr lang="ru-RU" sz="2400" dirty="0"/>
          </a:p>
        </p:txBody>
      </p:sp>
      <p:sp>
        <p:nvSpPr>
          <p:cNvPr id="13" name="TextBox 12"/>
          <p:cNvSpPr txBox="1"/>
          <p:nvPr/>
        </p:nvSpPr>
        <p:spPr>
          <a:xfrm>
            <a:off x="3143240" y="3857628"/>
            <a:ext cx="264320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Покраска, стирка, пайка</a:t>
            </a:r>
            <a:endParaRPr lang="ru-RU" sz="2800" dirty="0"/>
          </a:p>
        </p:txBody>
      </p:sp>
      <p:sp>
        <p:nvSpPr>
          <p:cNvPr id="14" name="TextBox 13"/>
          <p:cNvSpPr txBox="1"/>
          <p:nvPr/>
        </p:nvSpPr>
        <p:spPr>
          <a:xfrm>
            <a:off x="6357950" y="4071942"/>
            <a:ext cx="27860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Гидроизоляция</a:t>
            </a:r>
            <a:endParaRPr lang="ru-RU" sz="2800" dirty="0"/>
          </a:p>
        </p:txBody>
      </p:sp>
      <p:pic>
        <p:nvPicPr>
          <p:cNvPr id="15" name="Рисунок 14" descr="https://sites.google.com/site/opatpofizike/_/rsrc/1393169979728/raboty-ucenikov/avlenia-smacivania-i-nesmacivania-na-granice-zidkost---tverdoe-telo/12.jpg?height=200&amp;width=172">
            <a:hlinkClick r:id="rId2"/>
          </p:cNvPr>
          <p:cNvPicPr/>
          <p:nvPr/>
        </p:nvPicPr>
        <p:blipFill>
          <a:blip r:embed="rId3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 t="-12500"/>
          <a:stretch>
            <a:fillRect/>
          </a:stretch>
        </p:blipFill>
        <p:spPr bwMode="auto">
          <a:xfrm>
            <a:off x="3714744" y="5072074"/>
            <a:ext cx="1357322" cy="642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Рисунок 15" descr="https://sites.google.com/site/opatpofizike/_/rsrc/1393169979728/raboty-ucenikov/avlenia-smacivania-i-nesmacivania-na-granice-zidkost---tverdoe-telo/12.jpg?height=200&amp;width=172">
            <a:hlinkClick r:id="rId2"/>
          </p:cNvPr>
          <p:cNvPicPr/>
          <p:nvPr/>
        </p:nvPicPr>
        <p:blipFill>
          <a:blip r:embed="rId4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 b="-5179"/>
          <a:stretch>
            <a:fillRect/>
          </a:stretch>
        </p:blipFill>
        <p:spPr bwMode="auto">
          <a:xfrm>
            <a:off x="6929454" y="5000636"/>
            <a:ext cx="1428760" cy="857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TextBox 16"/>
          <p:cNvSpPr txBox="1"/>
          <p:nvPr/>
        </p:nvSpPr>
        <p:spPr>
          <a:xfrm>
            <a:off x="3143240" y="6027003"/>
            <a:ext cx="30003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Подъем жидкости в капилляре</a:t>
            </a:r>
            <a:endParaRPr lang="ru-RU" sz="2400" dirty="0"/>
          </a:p>
        </p:txBody>
      </p:sp>
      <p:sp>
        <p:nvSpPr>
          <p:cNvPr id="18" name="TextBox 17"/>
          <p:cNvSpPr txBox="1"/>
          <p:nvPr/>
        </p:nvSpPr>
        <p:spPr>
          <a:xfrm>
            <a:off x="6000760" y="6027003"/>
            <a:ext cx="31432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Опускание жидкости в капилляре</a:t>
            </a:r>
            <a:endParaRPr lang="ru-RU" sz="2400" dirty="0"/>
          </a:p>
        </p:txBody>
      </p:sp>
    </p:spTree>
  </p:cSld>
  <p:clrMapOvr>
    <a:masterClrMapping/>
  </p:clrMapOvr>
  <p:transition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3" dur="1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2" grpId="0"/>
      <p:bldP spid="13" grpId="0"/>
      <p:bldP spid="14" grpId="0"/>
      <p:bldP spid="17" grpId="0"/>
      <p:bldP spid="18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0"/>
            <a:ext cx="7239000" cy="1143000"/>
          </a:xfrm>
        </p:spPr>
        <p:txBody>
          <a:bodyPr/>
          <a:lstStyle/>
          <a:p>
            <a:r>
              <a:rPr lang="ru-RU" dirty="0" smtClean="0">
                <a:solidFill>
                  <a:schemeClr val="accent4">
                    <a:lumMod val="75000"/>
                  </a:schemeClr>
                </a:solidFill>
              </a:rPr>
              <a:t>ДОМАШНЕЕ ЗАДАНИЕ</a:t>
            </a:r>
            <a:endParaRPr lang="ru-RU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643050"/>
            <a:ext cx="8143900" cy="4846320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chemeClr val="tx2">
                    <a:lumMod val="50000"/>
                  </a:schemeClr>
                </a:solidFill>
              </a:rPr>
              <a:t> ЧИТАТЬ § 66</a:t>
            </a:r>
          </a:p>
          <a:p>
            <a:r>
              <a:rPr lang="ru-RU" sz="3200" b="1" dirty="0" smtClean="0">
                <a:solidFill>
                  <a:schemeClr val="tx2">
                    <a:lumMod val="50000"/>
                  </a:schemeClr>
                </a:solidFill>
              </a:rPr>
              <a:t> ВСЕМ РЕШИТЬ задачи №2 и №3 к §66</a:t>
            </a:r>
          </a:p>
          <a:p>
            <a:endParaRPr lang="ru-RU" sz="3200" b="1" dirty="0" smtClean="0">
              <a:solidFill>
                <a:schemeClr val="tx2">
                  <a:lumMod val="50000"/>
                </a:schemeClr>
              </a:solidFill>
            </a:endParaRPr>
          </a:p>
          <a:p>
            <a:r>
              <a:rPr lang="ru-RU" sz="3200" b="1" dirty="0" smtClean="0">
                <a:solidFill>
                  <a:schemeClr val="tx2">
                    <a:lumMod val="50000"/>
                  </a:schemeClr>
                </a:solidFill>
              </a:rPr>
              <a:t>Дополнительно № 585, 587, 592, 593</a:t>
            </a:r>
          </a:p>
          <a:p>
            <a:pPr>
              <a:buNone/>
            </a:pPr>
            <a:r>
              <a:rPr lang="ru-RU" sz="3200" b="1" dirty="0" smtClean="0">
                <a:solidFill>
                  <a:schemeClr val="tx2">
                    <a:lumMod val="50000"/>
                  </a:schemeClr>
                </a:solidFill>
              </a:rPr>
              <a:t>  из сборника </a:t>
            </a:r>
            <a:r>
              <a:rPr lang="ru-RU" sz="3200" b="1" dirty="0" err="1" smtClean="0">
                <a:solidFill>
                  <a:schemeClr val="tx2">
                    <a:lumMod val="50000"/>
                  </a:schemeClr>
                </a:solidFill>
              </a:rPr>
              <a:t>Рымкевич</a:t>
            </a:r>
            <a:r>
              <a:rPr lang="ru-RU" sz="3200" b="1" dirty="0" smtClean="0">
                <a:solidFill>
                  <a:schemeClr val="tx2">
                    <a:lumMod val="50000"/>
                  </a:schemeClr>
                </a:solidFill>
              </a:rPr>
              <a:t>  А.П.</a:t>
            </a:r>
          </a:p>
          <a:p>
            <a:endParaRPr lang="ru-RU" sz="3200" b="1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9416"/>
            <a:ext cx="7972452" cy="4846320"/>
          </a:xfrm>
        </p:spPr>
        <p:txBody>
          <a:bodyPr/>
          <a:lstStyle/>
          <a:p>
            <a:pPr>
              <a:buNone/>
            </a:pPr>
            <a:r>
              <a:rPr lang="ru-RU" sz="4000" b="1" dirty="0" smtClean="0">
                <a:solidFill>
                  <a:schemeClr val="accent1">
                    <a:lumMod val="50000"/>
                  </a:schemeClr>
                </a:solidFill>
              </a:rPr>
              <a:t>	Сегодня я узнал ……</a:t>
            </a:r>
            <a:br>
              <a:rPr lang="ru-RU" sz="4000" b="1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sz="4000" b="1" dirty="0" smtClean="0">
                <a:solidFill>
                  <a:schemeClr val="accent1">
                    <a:lumMod val="50000"/>
                  </a:schemeClr>
                </a:solidFill>
              </a:rPr>
              <a:t>Я понял, что…..</a:t>
            </a:r>
            <a:br>
              <a:rPr lang="ru-RU" sz="4000" b="1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sz="4000" b="1" dirty="0" smtClean="0">
                <a:solidFill>
                  <a:schemeClr val="accent1">
                    <a:lumMod val="50000"/>
                  </a:schemeClr>
                </a:solidFill>
              </a:rPr>
              <a:t>Меня удивило…….</a:t>
            </a:r>
            <a:br>
              <a:rPr lang="ru-RU" sz="4000" b="1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sz="4000" b="1" dirty="0" smtClean="0">
                <a:solidFill>
                  <a:schemeClr val="accent1">
                    <a:lumMod val="50000"/>
                  </a:schemeClr>
                </a:solidFill>
              </a:rPr>
              <a:t>Урок дал мне для жизни……..</a:t>
            </a:r>
          </a:p>
          <a:p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8072462" y="0"/>
            <a:ext cx="1071538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Рисунок 6" descr="xel40.jpg.pagespeed.ic.cCT6m8PqAX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286500" y="4362450"/>
            <a:ext cx="2857500" cy="2495550"/>
          </a:xfrm>
          <a:prstGeom prst="rect">
            <a:avLst/>
          </a:prstGeom>
        </p:spPr>
      </p:pic>
      <p:pic>
        <p:nvPicPr>
          <p:cNvPr id="8" name="Рисунок 7" descr="a3e94919f94977d61e2d527dfe7r--ukrasheniya-brosh-zakolka-raduzhnaya-roza-iz-polimernoj-gliny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349538" y="0"/>
            <a:ext cx="2794462" cy="2714620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ru-RU" sz="2000" b="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844824"/>
            <a:ext cx="7239000" cy="4610912"/>
          </a:xfrm>
        </p:spPr>
        <p:txBody>
          <a:bodyPr/>
          <a:lstStyle/>
          <a:p>
            <a:r>
              <a:rPr lang="ru-RU" dirty="0" smtClean="0"/>
              <a:t>Жидкость может смачивать или не смачивать поверхность твердого тела. Этим определяется форма поверхности жидкости в сосуде и форма капли жидкости на поверхности твердого тела.</a:t>
            </a:r>
          </a:p>
          <a:p>
            <a:r>
              <a:rPr lang="ru-RU" dirty="0" smtClean="0"/>
              <a:t>Взаимодействие молекул жидкости называется </a:t>
            </a:r>
            <a:r>
              <a:rPr lang="ru-RU" b="1" dirty="0" err="1" smtClean="0"/>
              <a:t>когезией</a:t>
            </a:r>
            <a:r>
              <a:rPr lang="ru-RU" b="1" dirty="0" smtClean="0"/>
              <a:t>, </a:t>
            </a:r>
            <a:r>
              <a:rPr lang="ru-RU" dirty="0" smtClean="0"/>
              <a:t>а взаимодействие молекул жидкости с молекулами твердого тела – </a:t>
            </a:r>
            <a:r>
              <a:rPr lang="ru-RU" b="1" dirty="0" smtClean="0"/>
              <a:t>адгезией</a:t>
            </a:r>
            <a:r>
              <a:rPr lang="ru-RU" dirty="0" smtClean="0"/>
              <a:t>. Смачивание или </a:t>
            </a:r>
            <a:r>
              <a:rPr lang="ru-RU" dirty="0" err="1" smtClean="0"/>
              <a:t>несмачивание</a:t>
            </a:r>
            <a:r>
              <a:rPr lang="ru-RU" dirty="0" smtClean="0"/>
              <a:t> определяется тем, что сильнее – </a:t>
            </a:r>
            <a:r>
              <a:rPr lang="ru-RU" b="1" dirty="0" smtClean="0"/>
              <a:t>адгезия</a:t>
            </a:r>
            <a:r>
              <a:rPr lang="ru-RU" dirty="0" smtClean="0"/>
              <a:t> или  </a:t>
            </a:r>
            <a:r>
              <a:rPr lang="ru-RU" b="1" dirty="0" err="1" smtClean="0"/>
              <a:t>когезия</a:t>
            </a:r>
            <a:endParaRPr lang="ru-RU" b="1" dirty="0"/>
          </a:p>
        </p:txBody>
      </p:sp>
      <p:pic>
        <p:nvPicPr>
          <p:cNvPr id="4" name="Picture 2" descr="C:\Documents and Settings\GULYA\Рабочий стол\физика\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1"/>
            <a:ext cx="6912768" cy="1916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444664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Капилляры.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764704"/>
            <a:ext cx="7239000" cy="5691032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Наличие поверхностного натяжения объясняет форму поверхности жидкости в различных сосудах и тонких трубках – капиллярах. Если трубка или сосуд достаточно широкие, то искривление поверхности происходит только у стенок. В капиллярах поверхность жидкости обычно принимает сферическую форму. </a:t>
            </a:r>
            <a:endParaRPr lang="ru-RU" dirty="0"/>
          </a:p>
        </p:txBody>
      </p:sp>
      <p:pic>
        <p:nvPicPr>
          <p:cNvPr id="4" name="Picture 2" descr="C:\Documents and Settings\GULYA\Рабочий стол\физика\Рисунок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4005064"/>
            <a:ext cx="8496944" cy="27433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876712"/>
          </a:xfrm>
        </p:spPr>
        <p:txBody>
          <a:bodyPr/>
          <a:lstStyle/>
          <a:p>
            <a:pPr algn="ctr"/>
            <a:r>
              <a:rPr lang="ru-RU" dirty="0" smtClean="0"/>
              <a:t>Мениск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68760"/>
            <a:ext cx="7239000" cy="5186976"/>
          </a:xfrm>
        </p:spPr>
        <p:txBody>
          <a:bodyPr/>
          <a:lstStyle/>
          <a:p>
            <a:r>
              <a:rPr lang="ru-RU" dirty="0" smtClean="0"/>
              <a:t>Искривленная свободная поверхность жидкости в тонких трубках, каналах, порах имеет название </a:t>
            </a:r>
            <a:r>
              <a:rPr lang="ru-RU" b="1" dirty="0" smtClean="0"/>
              <a:t>мениск</a:t>
            </a:r>
            <a:r>
              <a:rPr lang="ru-RU" dirty="0" smtClean="0"/>
              <a:t>. В случае если жидкость смачивает твердую поверхность трубки, образуется мениск вогнутый, а если не смачивает - выпуклый</a:t>
            </a:r>
            <a:endParaRPr lang="ru-RU" dirty="0"/>
          </a:p>
        </p:txBody>
      </p:sp>
      <p:pic>
        <p:nvPicPr>
          <p:cNvPr id="4" name="Picture 2" descr="C:\Documents and Settings\GULYA\Рабочий стол\физика\Рисунок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3933056"/>
            <a:ext cx="8424862" cy="29249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dirty="0" smtClean="0">
                <a:solidFill>
                  <a:schemeClr val="accent1">
                    <a:satMod val="150000"/>
                  </a:schemeClr>
                </a:solidFill>
              </a:rPr>
              <a:t>Капиллярные явления</a:t>
            </a:r>
            <a:endParaRPr lang="ru-RU" dirty="0">
              <a:solidFill>
                <a:schemeClr val="accent1">
                  <a:satMod val="150000"/>
                </a:schemeClr>
              </a:solidFill>
            </a:endParaRPr>
          </a:p>
        </p:txBody>
      </p:sp>
      <p:sp>
        <p:nvSpPr>
          <p:cNvPr id="12291" name="Текс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400" b="1" dirty="0" smtClean="0"/>
              <a:t>Визуально легко определить, когда жидкость смачивает твёрдое тело, а когда – нет. При смачивании мениск вогнутый, краевой угол   острый. При </a:t>
            </a:r>
            <a:r>
              <a:rPr lang="ru-RU" sz="2400" b="1" dirty="0" err="1" smtClean="0"/>
              <a:t>несмачивании</a:t>
            </a:r>
            <a:r>
              <a:rPr lang="ru-RU" sz="2400" b="1" dirty="0" smtClean="0"/>
              <a:t> мениск выпуклый, а краевой угол  тупой.</a:t>
            </a:r>
          </a:p>
        </p:txBody>
      </p:sp>
      <p:pic>
        <p:nvPicPr>
          <p:cNvPr id="12292" name="Picture 2" descr="C:\Documents and Settings\GULYA\Рабочий стол\физика\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9250" y="4652963"/>
            <a:ext cx="5280025" cy="2049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3573016"/>
            <a:ext cx="8712968" cy="3284984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sz="2400" dirty="0" smtClean="0"/>
              <a:t>Если капилляр радиусом </a:t>
            </a:r>
            <a:r>
              <a:rPr lang="en-US" sz="2400" dirty="0" smtClean="0"/>
              <a:t>r</a:t>
            </a:r>
            <a:r>
              <a:rPr lang="ru-RU" sz="2400" dirty="0" smtClean="0"/>
              <a:t> опустить в жидкость, смачивающую поверхность капиллярной трубки, то жидкость стремится растечься по поверхности и поднимается. Высоту </a:t>
            </a:r>
            <a:r>
              <a:rPr lang="en-US" sz="2400" dirty="0" smtClean="0"/>
              <a:t>h</a:t>
            </a:r>
            <a:r>
              <a:rPr lang="ru-RU" sz="2400" dirty="0" smtClean="0"/>
              <a:t> подъема жидкости можно оценить из условия равновесия столбика жидкости. На столбик жидкости действуют сила тяжести и сила поверхностного натяжения, которая не позволяет разорваться поверхности жидкости. На каждый элемент </a:t>
            </a:r>
            <a:r>
              <a:rPr lang="ru-RU" sz="2400" b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  <a:sym typeface="Symbol" pitchFamily="18" charset="2"/>
              </a:rPr>
              <a:t></a:t>
            </a:r>
            <a:r>
              <a:rPr lang="en-US" sz="2400" b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  <a:sym typeface="Symbol" pitchFamily="18" charset="2"/>
              </a:rPr>
              <a:t>L </a:t>
            </a:r>
            <a:r>
              <a:rPr lang="ru-RU" sz="2400" dirty="0" smtClean="0"/>
              <a:t>контура действует сила, равная силе поверхностного натяжения</a:t>
            </a:r>
            <a:r>
              <a:rPr lang="en-US" sz="2400" dirty="0" smtClean="0"/>
              <a:t> </a:t>
            </a:r>
            <a:r>
              <a:rPr lang="ru-RU" sz="2400" b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  <a:sym typeface="Symbol" pitchFamily="18" charset="2"/>
              </a:rPr>
              <a:t></a:t>
            </a:r>
            <a:r>
              <a:rPr lang="en-US" sz="2400" dirty="0" smtClean="0"/>
              <a:t>F</a:t>
            </a:r>
            <a:r>
              <a:rPr lang="ru-RU" sz="2400" dirty="0" smtClean="0"/>
              <a:t>=</a:t>
            </a:r>
            <a:r>
              <a:rPr lang="ru-RU" sz="2400" b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  <a:sym typeface="Symbol" pitchFamily="18" charset="2"/>
              </a:rPr>
              <a:t> </a:t>
            </a:r>
            <a:r>
              <a:rPr lang="ru-RU" sz="2400" dirty="0" smtClean="0"/>
              <a:t> </a:t>
            </a:r>
            <a:r>
              <a:rPr lang="ru-RU" sz="2400" b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  <a:sym typeface="Symbol" pitchFamily="18" charset="2"/>
              </a:rPr>
              <a:t></a:t>
            </a:r>
            <a:r>
              <a:rPr lang="en-US" sz="2400" b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  <a:sym typeface="Symbol" pitchFamily="18" charset="2"/>
              </a:rPr>
              <a:t>L</a:t>
            </a:r>
            <a:r>
              <a:rPr lang="ru-RU" sz="2400" dirty="0" smtClean="0"/>
              <a:t> </a:t>
            </a:r>
            <a:r>
              <a:rPr lang="en-US" sz="2400" dirty="0" smtClean="0"/>
              <a:t> </a:t>
            </a:r>
            <a:r>
              <a:rPr lang="ru-RU" sz="2400" dirty="0" smtClean="0"/>
              <a:t>и направленная по касательной к поверхности жидкости.</a:t>
            </a:r>
            <a:endParaRPr lang="ru-RU" sz="2400" dirty="0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2627784" y="0"/>
            <a:ext cx="4680520" cy="3501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2" name="Picture 2" descr="https://myslide.ru/documents_3/379d135b6296a3104eb55ddc3c75ba2e/img1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8172400" cy="350100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564904"/>
            <a:ext cx="7239000" cy="3890832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dirty="0" smtClean="0"/>
              <a:t>В силу симметрии суммарная сила, удерживающая поднятый столбик жидкости равна </a:t>
            </a:r>
            <a:r>
              <a:rPr lang="en-US" sz="2800" dirty="0" smtClean="0"/>
              <a:t>F</a:t>
            </a:r>
            <a:r>
              <a:rPr lang="ru-RU" sz="2800" dirty="0" err="1" smtClean="0"/>
              <a:t>п.н.=</a:t>
            </a:r>
            <a:r>
              <a:rPr lang="ru-RU" sz="2800" b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  <a:sym typeface="Symbol" pitchFamily="18" charset="2"/>
              </a:rPr>
              <a:t> </a:t>
            </a:r>
            <a:r>
              <a:rPr lang="el-GR" sz="2800" dirty="0" smtClean="0">
                <a:sym typeface="Symbol" pitchFamily="18" charset="2"/>
              </a:rPr>
              <a:t> π</a:t>
            </a:r>
            <a:r>
              <a:rPr lang="en-US" sz="2800" dirty="0" smtClean="0">
                <a:sym typeface="Symbol" pitchFamily="18" charset="2"/>
              </a:rPr>
              <a:t>r</a:t>
            </a:r>
            <a:r>
              <a:rPr lang="ru-RU" sz="2800" b="1" dirty="0" err="1" smtClean="0"/>
              <a:t>Cos</a:t>
            </a:r>
            <a:r>
              <a:rPr lang="ru-RU" sz="2800" dirty="0" smtClean="0">
                <a:sym typeface="Symbol" pitchFamily="18" charset="2"/>
              </a:rPr>
              <a:t> </a:t>
            </a:r>
            <a:r>
              <a:rPr lang="en-US" sz="2800" dirty="0" smtClean="0">
                <a:sym typeface="Symbol" pitchFamily="18" charset="2"/>
              </a:rPr>
              <a:t> </a:t>
            </a:r>
            <a:r>
              <a:rPr lang="ru-RU" sz="2800" dirty="0" smtClean="0">
                <a:sym typeface="Symbol" pitchFamily="18" charset="2"/>
              </a:rPr>
              <a:t>и направлена вертикально вверх.</a:t>
            </a:r>
          </a:p>
          <a:p>
            <a:pPr>
              <a:buNone/>
            </a:pPr>
            <a:r>
              <a:rPr lang="ru-RU" sz="2800" dirty="0" smtClean="0">
                <a:sym typeface="Symbol" pitchFamily="18" charset="2"/>
              </a:rPr>
              <a:t>Сила тяжести, действующая на столбик жидкости </a:t>
            </a:r>
            <a:r>
              <a:rPr lang="en-US" sz="2800" dirty="0" smtClean="0">
                <a:sym typeface="Symbol" pitchFamily="18" charset="2"/>
              </a:rPr>
              <a:t>F</a:t>
            </a:r>
            <a:r>
              <a:rPr lang="ru-RU" sz="2800" dirty="0" smtClean="0">
                <a:sym typeface="Symbol" pitchFamily="18" charset="2"/>
              </a:rPr>
              <a:t>т</a:t>
            </a:r>
            <a:r>
              <a:rPr lang="en-US" sz="2800" dirty="0" smtClean="0">
                <a:sym typeface="Symbol" pitchFamily="18" charset="2"/>
              </a:rPr>
              <a:t>=mg=</a:t>
            </a:r>
            <a:r>
              <a:rPr lang="ru-RU" sz="2800" dirty="0" err="1" smtClean="0"/>
              <a:t>р</a:t>
            </a:r>
            <a:r>
              <a:rPr lang="en-US" sz="2800" dirty="0" smtClean="0">
                <a:sym typeface="Symbol" pitchFamily="18" charset="2"/>
              </a:rPr>
              <a:t>h</a:t>
            </a:r>
            <a:r>
              <a:rPr lang="el-GR" sz="2400" dirty="0" smtClean="0">
                <a:sym typeface="Symbol" pitchFamily="18" charset="2"/>
              </a:rPr>
              <a:t> </a:t>
            </a:r>
            <a:r>
              <a:rPr lang="ru-RU" sz="2400" dirty="0" err="1" smtClean="0"/>
              <a:t>π</a:t>
            </a:r>
            <a:r>
              <a:rPr lang="en-US" sz="2400" dirty="0" smtClean="0">
                <a:sym typeface="Symbol" pitchFamily="18" charset="2"/>
              </a:rPr>
              <a:t>r2g</a:t>
            </a:r>
            <a:endParaRPr lang="ru-RU" sz="2400" dirty="0" smtClean="0">
              <a:sym typeface="Symbol" pitchFamily="18" charset="2"/>
            </a:endParaRPr>
          </a:p>
          <a:p>
            <a:pPr>
              <a:buNone/>
            </a:pPr>
            <a:r>
              <a:rPr lang="ru-RU" sz="2400" dirty="0" smtClean="0">
                <a:sym typeface="Symbol" pitchFamily="18" charset="2"/>
              </a:rPr>
              <a:t>Из условия равновесия жидкости </a:t>
            </a:r>
          </a:p>
          <a:p>
            <a:pPr>
              <a:buNone/>
            </a:pPr>
            <a:r>
              <a:rPr lang="ru-RU" sz="2400" b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  <a:sym typeface="Symbol" pitchFamily="18" charset="2"/>
              </a:rPr>
              <a:t>2</a:t>
            </a:r>
            <a:r>
              <a:rPr lang="el-GR" sz="2400" dirty="0" smtClean="0">
                <a:sym typeface="Symbol" pitchFamily="18" charset="2"/>
              </a:rPr>
              <a:t> π</a:t>
            </a:r>
            <a:r>
              <a:rPr lang="en-US" sz="2400" dirty="0" smtClean="0">
                <a:sym typeface="Symbol" pitchFamily="18" charset="2"/>
              </a:rPr>
              <a:t>r</a:t>
            </a:r>
            <a:r>
              <a:rPr lang="ru-RU" sz="2400" b="1" dirty="0" err="1" smtClean="0"/>
              <a:t>Cos</a:t>
            </a:r>
            <a:r>
              <a:rPr lang="ru-RU" sz="2400" dirty="0" smtClean="0">
                <a:sym typeface="Symbol" pitchFamily="18" charset="2"/>
              </a:rPr>
              <a:t> </a:t>
            </a:r>
            <a:r>
              <a:rPr lang="en-US" sz="2400" dirty="0" smtClean="0">
                <a:sym typeface="Symbol" pitchFamily="18" charset="2"/>
              </a:rPr>
              <a:t> </a:t>
            </a:r>
            <a:r>
              <a:rPr lang="ru-RU" sz="2400" dirty="0" smtClean="0">
                <a:sym typeface="Symbol" pitchFamily="18" charset="2"/>
              </a:rPr>
              <a:t>=</a:t>
            </a:r>
            <a:r>
              <a:rPr lang="ru-RU" sz="2800" dirty="0" smtClean="0"/>
              <a:t> </a:t>
            </a:r>
            <a:r>
              <a:rPr lang="ru-RU" sz="2800" dirty="0" err="1" smtClean="0"/>
              <a:t>р</a:t>
            </a:r>
            <a:r>
              <a:rPr lang="en-US" sz="2800" dirty="0" smtClean="0">
                <a:sym typeface="Symbol" pitchFamily="18" charset="2"/>
              </a:rPr>
              <a:t>h</a:t>
            </a:r>
            <a:r>
              <a:rPr lang="el-GR" sz="2400" dirty="0" smtClean="0">
                <a:sym typeface="Symbol" pitchFamily="18" charset="2"/>
              </a:rPr>
              <a:t> </a:t>
            </a:r>
            <a:r>
              <a:rPr lang="ru-RU" sz="2400" dirty="0" err="1" smtClean="0"/>
              <a:t>π</a:t>
            </a:r>
            <a:r>
              <a:rPr lang="en-US" sz="2400" dirty="0" smtClean="0">
                <a:sym typeface="Symbol" pitchFamily="18" charset="2"/>
              </a:rPr>
              <a:t>r2g</a:t>
            </a:r>
            <a:r>
              <a:rPr lang="ru-RU" sz="2400" dirty="0" smtClean="0">
                <a:sym typeface="Symbol" pitchFamily="18" charset="2"/>
              </a:rPr>
              <a:t> получаем </a:t>
            </a:r>
          </a:p>
          <a:p>
            <a:pPr>
              <a:buNone/>
            </a:pPr>
            <a:r>
              <a:rPr lang="en-US" sz="2400" dirty="0" smtClean="0">
                <a:sym typeface="Symbol" pitchFamily="18" charset="2"/>
              </a:rPr>
              <a:t>h</a:t>
            </a:r>
            <a:r>
              <a:rPr lang="el-GR" sz="2000" dirty="0" smtClean="0">
                <a:sym typeface="Symbol" pitchFamily="18" charset="2"/>
              </a:rPr>
              <a:t> </a:t>
            </a:r>
            <a:r>
              <a:rPr lang="ru-RU" sz="2400" dirty="0" smtClean="0">
                <a:sym typeface="Symbol" pitchFamily="18" charset="2"/>
              </a:rPr>
              <a:t>=2</a:t>
            </a:r>
            <a:r>
              <a:rPr lang="ru-RU" sz="2400" b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  <a:sym typeface="Symbol" pitchFamily="18" charset="2"/>
              </a:rPr>
              <a:t> </a:t>
            </a:r>
            <a:r>
              <a:rPr lang="el-GR" sz="2400" dirty="0" smtClean="0">
                <a:sym typeface="Symbol" pitchFamily="18" charset="2"/>
              </a:rPr>
              <a:t> </a:t>
            </a:r>
            <a:r>
              <a:rPr lang="ru-RU" sz="2400" b="1" dirty="0" err="1" smtClean="0"/>
              <a:t>Cos</a:t>
            </a:r>
            <a:r>
              <a:rPr lang="ru-RU" sz="2400" dirty="0" smtClean="0">
                <a:sym typeface="Symbol" pitchFamily="18" charset="2"/>
              </a:rPr>
              <a:t> /</a:t>
            </a:r>
            <a:r>
              <a:rPr lang="ru-RU" sz="2800" dirty="0" smtClean="0"/>
              <a:t> </a:t>
            </a:r>
            <a:r>
              <a:rPr lang="ru-RU" sz="2800" dirty="0" err="1" smtClean="0"/>
              <a:t>р</a:t>
            </a:r>
            <a:r>
              <a:rPr lang="en-US" sz="2400" dirty="0" err="1" smtClean="0">
                <a:sym typeface="Symbol" pitchFamily="18" charset="2"/>
              </a:rPr>
              <a:t>rg</a:t>
            </a:r>
            <a:r>
              <a:rPr lang="en-US" sz="2400" dirty="0" smtClean="0">
                <a:sym typeface="Symbol" pitchFamily="18" charset="2"/>
              </a:rPr>
              <a:t> </a:t>
            </a:r>
          </a:p>
        </p:txBody>
      </p:sp>
      <p:pic>
        <p:nvPicPr>
          <p:cNvPr id="28676" name="Picture 4" descr="Капиллярные явления. 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67744" y="1"/>
            <a:ext cx="5256584" cy="256490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зящная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Изящная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772</TotalTime>
  <Words>1055</Words>
  <Application>Microsoft Office PowerPoint</Application>
  <PresentationFormat>Экран (4:3)</PresentationFormat>
  <Paragraphs>114</Paragraphs>
  <Slides>37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37</vt:i4>
      </vt:variant>
    </vt:vector>
  </HeadingPairs>
  <TitlesOfParts>
    <vt:vector size="38" baseType="lpstr">
      <vt:lpstr>Изящная</vt:lpstr>
      <vt:lpstr>Смачивание и несмачивание. капиллярЫ</vt:lpstr>
      <vt:lpstr>Смачивание. неСмачивание. </vt:lpstr>
      <vt:lpstr>Условие Смачивания</vt:lpstr>
      <vt:lpstr>Слайд 4</vt:lpstr>
      <vt:lpstr>Капилляры.</vt:lpstr>
      <vt:lpstr>Мениск</vt:lpstr>
      <vt:lpstr>Капиллярные явления</vt:lpstr>
      <vt:lpstr>Слайд 8</vt:lpstr>
      <vt:lpstr>Слайд 9</vt:lpstr>
      <vt:lpstr>Слайд 10</vt:lpstr>
      <vt:lpstr>Попробуем получить формулу для расчёта h. Результирующая сила поверхностного натяжения Fн должна уравновешиваться силой тяжести Fт столба жидкости в капилляре: </vt:lpstr>
      <vt:lpstr>Слайд 12</vt:lpstr>
      <vt:lpstr>Слайд 13</vt:lpstr>
      <vt:lpstr>Роль капиллярных явлений в природе</vt:lpstr>
      <vt:lpstr>Перемещение  водомерок</vt:lpstr>
      <vt:lpstr>Роль в жизни человека</vt:lpstr>
      <vt:lpstr>Растения</vt:lpstr>
      <vt:lpstr>Слайд 18</vt:lpstr>
      <vt:lpstr>Слайд 19</vt:lpstr>
      <vt:lpstr>Слайд 20</vt:lpstr>
      <vt:lpstr>Слайд 21</vt:lpstr>
      <vt:lpstr>Боронование и пахота</vt:lpstr>
      <vt:lpstr>Слайд 23</vt:lpstr>
      <vt:lpstr>Ртуть и вода</vt:lpstr>
      <vt:lpstr>Слайд 25</vt:lpstr>
      <vt:lpstr>Капиллярная пропитка</vt:lpstr>
      <vt:lpstr>Капилляры  на службе у человека</vt:lpstr>
      <vt:lpstr>Капиллярность  греч. "капиллус" – волос </vt:lpstr>
      <vt:lpstr>Слайд 29</vt:lpstr>
      <vt:lpstr>Слайд 30</vt:lpstr>
      <vt:lpstr>Слайд 31</vt:lpstr>
      <vt:lpstr>Задача №1</vt:lpstr>
      <vt:lpstr>ЗадАние «Найди пару».</vt:lpstr>
      <vt:lpstr>ЗадАние «Найди пару».</vt:lpstr>
      <vt:lpstr>Преобразование информации</vt:lpstr>
      <vt:lpstr>ДОМАШНЕЕ ЗАДАНИЕ</vt:lpstr>
      <vt:lpstr>Слайд 37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Смачивание. Капиллярные явления</dc:title>
  <dc:creator>Admin</dc:creator>
  <cp:lastModifiedBy>1</cp:lastModifiedBy>
  <cp:revision>81</cp:revision>
  <dcterms:modified xsi:type="dcterms:W3CDTF">2022-01-09T15:40:41Z</dcterms:modified>
</cp:coreProperties>
</file>